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ctrTitle"/>
          </p:nvPr>
        </p:nvSpPr>
        <p:spPr>
          <a:xfrm>
            <a:off x="1405041" y="171041"/>
            <a:ext cx="6938721" cy="2747053"/>
          </a:xfrm>
          <a:solidFill>
            <a:srgbClr val="92D04F"/>
          </a:solidFill>
        </p:spPr>
        <p:txBody>
          <a:bodyPr>
            <a:normAutofit/>
          </a:bodyPr>
          <a:p>
            <a:r>
              <a:rPr altLang="en-US" sz="3200" lang="en-IN"/>
              <a:t>भारत </a:t>
            </a:r>
            <a:r>
              <a:rPr altLang="en-US" sz="3200" lang="en-IN"/>
              <a:t>शिक्षण </a:t>
            </a:r>
            <a:r>
              <a:rPr altLang="en-US" sz="3200" lang="en-IN"/>
              <a:t>संस्थेचे</a:t>
            </a:r>
            <a:br>
              <a:rPr altLang="en-IN" sz="3200" lang="en-US"/>
            </a:br>
            <a:br>
              <a:rPr altLang="en-IN" sz="3200" lang="en-US"/>
            </a:br>
            <a:r>
              <a:rPr altLang="en-US" sz="3200" lang="en-IN"/>
              <a:t> </a:t>
            </a:r>
            <a:r>
              <a:rPr altLang="en-IN" sz="3200" lang="en-IN"/>
              <a:t>श्री</a:t>
            </a:r>
            <a:r>
              <a:rPr altLang="en-IN" sz="3200" lang="en-US"/>
              <a:t>.</a:t>
            </a:r>
            <a:r>
              <a:rPr altLang="en-IN" sz="3200" lang="en-US"/>
              <a:t> </a:t>
            </a:r>
            <a:r>
              <a:rPr altLang="en-US" sz="3200" lang="en-IN"/>
              <a:t> छत्रपती शिवाजी महाविद्यालय</a:t>
            </a:r>
            <a:r>
              <a:rPr altLang="en-IN" sz="3200" lang="en-US"/>
              <a:t>,</a:t>
            </a:r>
            <a:r>
              <a:rPr altLang="en-US" sz="3200" lang="en-IN"/>
              <a:t> </a:t>
            </a:r>
            <a:r>
              <a:rPr altLang="en-US" sz="3200" lang="en-IN"/>
              <a:t>उमरगा</a:t>
            </a:r>
            <a:br>
              <a:rPr altLang="en-IN" sz="3200" lang="en-US"/>
            </a:br>
            <a:br>
              <a:rPr altLang="en-IN" sz="3200" lang="en-US"/>
            </a:br>
            <a:r>
              <a:rPr altLang="en-US" sz="3200" lang="en-US"/>
              <a:t> </a:t>
            </a:r>
            <a:r>
              <a:rPr altLang="en-IN" sz="3200" lang="en-IN"/>
              <a:t>समाजशास्त्र</a:t>
            </a:r>
            <a:r>
              <a:rPr altLang="en-US" sz="3200" lang="en-US"/>
              <a:t> विभाग</a:t>
            </a:r>
            <a:br>
              <a:rPr altLang="en-IN" sz="3200" lang="en-US"/>
            </a:br>
            <a:endParaRPr altLang="zh-CN" sz="3200" lang="en-US"/>
          </a:p>
        </p:txBody>
      </p:sp>
      <p:sp>
        <p:nvSpPr>
          <p:cNvPr id="1048605" name="Subtitle 2"/>
          <p:cNvSpPr>
            <a:spLocks noGrp="1"/>
          </p:cNvSpPr>
          <p:nvPr>
            <p:ph type="subTitle" idx="1"/>
          </p:nvPr>
        </p:nvSpPr>
        <p:spPr>
          <a:xfrm>
            <a:off x="1401838" y="2579552"/>
            <a:ext cx="6949582" cy="3689654"/>
          </a:xfrm>
          <a:solidFill>
            <a:srgbClr val="FFE100"/>
          </a:solidFill>
        </p:spPr>
        <p:txBody>
          <a:bodyPr>
            <a:normAutofit fontScale="95833" lnSpcReduction="20000"/>
          </a:bodyPr>
          <a:p>
            <a:r>
              <a:rPr altLang="en-US" sz="2916" lang="en-IN"/>
              <a:t>बी</a:t>
            </a:r>
            <a:r>
              <a:rPr altLang="en-IN" sz="2916" lang="en-US"/>
              <a:t>.</a:t>
            </a:r>
            <a:r>
              <a:rPr altLang="en-IN" sz="2916" lang="en-US"/>
              <a:t> </a:t>
            </a:r>
            <a:r>
              <a:rPr altLang="en-IN" sz="2916" lang="en-IN"/>
              <a:t>ए</a:t>
            </a:r>
            <a:r>
              <a:rPr altLang="en-IN" sz="2916" lang="en-US"/>
              <a:t>.</a:t>
            </a:r>
            <a:r>
              <a:rPr altLang="en-IN" sz="2916" lang="en-US"/>
              <a:t> </a:t>
            </a:r>
            <a:r>
              <a:rPr altLang="en-IN" sz="2916" lang="en-IN"/>
              <a:t>प्रथम</a:t>
            </a:r>
            <a:r>
              <a:rPr altLang="en-US" sz="2916" lang="en-US"/>
              <a:t> वर्ष</a:t>
            </a:r>
            <a:r>
              <a:rPr altLang="en-US" sz="2916" lang="en-US"/>
              <a:t>,</a:t>
            </a:r>
            <a:r>
              <a:rPr altLang="en-US" sz="2916" lang="en-US"/>
              <a:t> </a:t>
            </a:r>
            <a:r>
              <a:rPr altLang="en-US" sz="2916" lang="en-US"/>
              <a:t> </a:t>
            </a:r>
            <a:r>
              <a:rPr altLang="en-US" sz="2916" lang="en-US"/>
              <a:t> </a:t>
            </a:r>
            <a:r>
              <a:rPr altLang="en-US" sz="2916" lang="en-US"/>
              <a:t> </a:t>
            </a:r>
            <a:r>
              <a:rPr altLang="en-US" sz="2916" lang="en-US"/>
              <a:t> </a:t>
            </a:r>
            <a:r>
              <a:rPr altLang="en-US" sz="2916" lang="en-US"/>
              <a:t> </a:t>
            </a:r>
            <a:r>
              <a:rPr altLang="en-US" sz="2916" lang="en-US"/>
              <a:t>सत्र</a:t>
            </a:r>
            <a:r>
              <a:rPr altLang="en-US" sz="2916" lang="en-US"/>
              <a:t> </a:t>
            </a:r>
            <a:r>
              <a:rPr altLang="en-US" sz="2916" lang="en-US"/>
              <a:t> पहिले</a:t>
            </a:r>
            <a:r>
              <a:rPr altLang="en-IN" sz="2916" lang="en-US"/>
              <a:t> </a:t>
            </a:r>
            <a:endParaRPr altLang="zh-CN" sz="2916" lang="en-US"/>
          </a:p>
          <a:p>
            <a:r>
              <a:rPr altLang="en-US" b="1" sz="2934" lang="en-IN"/>
              <a:t>पेपरचे</a:t>
            </a:r>
            <a:r>
              <a:rPr altLang="en-US" b="1" sz="2934" lang="en-IN"/>
              <a:t> नाव</a:t>
            </a:r>
            <a:r>
              <a:rPr altLang="en-IN" b="1" sz="2934" lang="en-US"/>
              <a:t> </a:t>
            </a:r>
            <a:r>
              <a:rPr altLang="en-US" b="1" sz="2934" lang="en-IN"/>
              <a:t> </a:t>
            </a:r>
            <a:r>
              <a:rPr altLang="en-IN" b="1" sz="2934" lang="en-US"/>
              <a:t>:</a:t>
            </a:r>
            <a:r>
              <a:rPr altLang="en-IN" b="1" sz="2934" lang="en-US"/>
              <a:t> </a:t>
            </a:r>
            <a:r>
              <a:rPr altLang="en-IN" b="1" sz="2934" lang="en-US"/>
              <a:t> </a:t>
            </a:r>
            <a:r>
              <a:rPr altLang="en-IN" b="1" sz="2934" lang="en-IN"/>
              <a:t>समाजशास्त्र</a:t>
            </a:r>
            <a:r>
              <a:rPr altLang="en-US" b="1" sz="2934" lang="en-IN"/>
              <a:t> परिचय</a:t>
            </a:r>
            <a:r>
              <a:rPr altLang="en-IN" b="1" sz="2934" lang="en-US"/>
              <a:t>,</a:t>
            </a:r>
            <a:r>
              <a:rPr altLang="en-IN" b="1" sz="2934" lang="en-US"/>
              <a:t> </a:t>
            </a:r>
            <a:r>
              <a:rPr altLang="en-IN" b="1" sz="2934" lang="en-US"/>
              <a:t> </a:t>
            </a:r>
            <a:r>
              <a:rPr altLang="en-US" b="1" sz="2934" lang="en-US"/>
              <a:t> </a:t>
            </a:r>
            <a:r>
              <a:rPr altLang="en-US" b="1" sz="2934" lang="en-IN"/>
              <a:t>पेपर क्रमांक</a:t>
            </a:r>
            <a:r>
              <a:rPr altLang="en-IN" b="1" sz="2934" lang="en-US"/>
              <a:t> </a:t>
            </a:r>
            <a:r>
              <a:rPr altLang="en-IN" b="1" sz="2934" lang="en-US"/>
              <a:t> </a:t>
            </a:r>
            <a:r>
              <a:rPr altLang="en-IN" b="1" sz="2934" lang="en-US"/>
              <a:t>-</a:t>
            </a:r>
            <a:r>
              <a:rPr altLang="en-US" b="1" sz="2934" lang="en-US"/>
              <a:t> </a:t>
            </a:r>
            <a:r>
              <a:rPr altLang="en-IN" b="1" sz="2934" lang="en-US"/>
              <a:t>1</a:t>
            </a:r>
            <a:endParaRPr altLang="zh-CN" b="1" sz="2934" lang="en-US"/>
          </a:p>
          <a:p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(</a:t>
            </a:r>
            <a:r>
              <a:rPr altLang="en-IN" lang="en-US"/>
              <a:t>I</a:t>
            </a:r>
            <a:r>
              <a:rPr altLang="en-IN" lang="en-US"/>
              <a:t>n</a:t>
            </a:r>
            <a:r>
              <a:rPr altLang="en-IN" lang="en-US"/>
              <a:t>t</a:t>
            </a:r>
            <a:r>
              <a:rPr altLang="en-IN" lang="en-US"/>
              <a:t>r</a:t>
            </a:r>
            <a:r>
              <a:rPr altLang="en-IN" lang="en-US"/>
              <a:t>oduction</a:t>
            </a:r>
            <a:r>
              <a:rPr altLang="en-IN" lang="en-US"/>
              <a:t> to</a:t>
            </a:r>
            <a:r>
              <a:rPr altLang="en-IN" lang="en-US"/>
              <a:t> </a:t>
            </a:r>
            <a:r>
              <a:rPr altLang="en-IN" lang="en-US"/>
              <a:t>S</a:t>
            </a:r>
            <a:r>
              <a:rPr altLang="en-IN" lang="en-US"/>
              <a:t>o</a:t>
            </a:r>
            <a:r>
              <a:rPr altLang="en-IN" lang="en-US"/>
              <a:t>ciology</a:t>
            </a:r>
            <a:r>
              <a:rPr altLang="en-IN" lang="en-US"/>
              <a:t>)</a:t>
            </a:r>
            <a:endParaRPr altLang="zh-CN" lang="en-US"/>
          </a:p>
          <a:p>
            <a:r>
              <a:rPr altLang="en-US" b="1" sz="2608" lang="en-IN"/>
              <a:t>प्रकरण पहिले</a:t>
            </a:r>
            <a:r>
              <a:rPr altLang="en-US" b="1" sz="2608" lang="en-US"/>
              <a:t> </a:t>
            </a:r>
            <a:r>
              <a:rPr altLang="en-IN" b="1" sz="2608" lang="en-US"/>
              <a:t>:</a:t>
            </a:r>
            <a:r>
              <a:rPr altLang="en-IN" b="1" sz="2608" lang="en-US"/>
              <a:t> </a:t>
            </a:r>
            <a:r>
              <a:rPr altLang="en-IN" b="1" sz="2608" lang="en-US"/>
              <a:t> </a:t>
            </a:r>
            <a:r>
              <a:rPr altLang="en-IN" b="1" sz="2608" lang="en-IN"/>
              <a:t>समाजशास्त्राची</a:t>
            </a:r>
            <a:r>
              <a:rPr altLang="en-US" b="1" sz="2608" lang="en-US"/>
              <a:t> ओळख</a:t>
            </a:r>
            <a:r>
              <a:rPr altLang="en-US" b="1" sz="2608" lang="en-US"/>
              <a:t> </a:t>
            </a:r>
            <a:endParaRPr altLang="zh-CN" b="1" sz="2608" lang="en-US"/>
          </a:p>
          <a:p>
            <a:r>
              <a:rPr altLang="en-US" b="1" sz="2608" lang="en-US"/>
              <a:t> </a:t>
            </a:r>
            <a:r>
              <a:rPr altLang="en-US" b="1" sz="2608" lang="en-US"/>
              <a:t> </a:t>
            </a:r>
            <a:r>
              <a:rPr altLang="en-US" b="1" sz="2608" lang="en-US"/>
              <a:t> </a:t>
            </a:r>
            <a:r>
              <a:rPr altLang="en-US" b="1" sz="2608" lang="en-US"/>
              <a:t> </a:t>
            </a:r>
            <a:r>
              <a:rPr altLang="en-US" b="1" sz="2608" lang="en-US"/>
              <a:t> </a:t>
            </a:r>
            <a:r>
              <a:rPr altLang="en-US" b="1" sz="2608" lang="en-US"/>
              <a:t> </a:t>
            </a:r>
            <a:r>
              <a:rPr altLang="en-US" b="1" sz="2608" lang="en-US"/>
              <a:t> </a:t>
            </a:r>
            <a:r>
              <a:rPr altLang="en-US" b="1" sz="2608" lang="en-US"/>
              <a:t> </a:t>
            </a:r>
            <a:r>
              <a:rPr altLang="en-US" b="1" sz="2608" lang="en-US"/>
              <a:t> </a:t>
            </a:r>
            <a:r>
              <a:rPr altLang="en-US" b="1" sz="2608" lang="en-US"/>
              <a:t>(</a:t>
            </a:r>
            <a:r>
              <a:rPr altLang="en-US" b="1" sz="2608" lang="en-US"/>
              <a:t>घटक</a:t>
            </a:r>
            <a:r>
              <a:rPr altLang="en-US" b="1" sz="2608" lang="en-US"/>
              <a:t> </a:t>
            </a:r>
            <a:r>
              <a:rPr altLang="en-US" b="1" sz="2608" lang="en-US"/>
              <a:t>1</a:t>
            </a:r>
            <a:r>
              <a:rPr altLang="en-US" b="1" sz="2608" lang="en-US"/>
              <a:t>.</a:t>
            </a:r>
            <a:r>
              <a:rPr altLang="en-US" b="1" sz="2608" lang="en-US"/>
              <a:t>1</a:t>
            </a:r>
            <a:r>
              <a:rPr altLang="en-US" b="1" sz="2608" lang="en-US"/>
              <a:t>,</a:t>
            </a:r>
            <a:r>
              <a:rPr altLang="en-US" b="1" sz="2608" lang="en-US"/>
              <a:t> </a:t>
            </a:r>
            <a:r>
              <a:rPr altLang="en-US" b="1" sz="2608" lang="en-US"/>
              <a:t>1</a:t>
            </a:r>
            <a:r>
              <a:rPr altLang="en-US" b="1" sz="2608" lang="en-US"/>
              <a:t>.</a:t>
            </a:r>
            <a:r>
              <a:rPr altLang="en-US" b="1" sz="2608" lang="en-US"/>
              <a:t>2</a:t>
            </a:r>
            <a:r>
              <a:rPr altLang="en-US" b="1" sz="2608" lang="en-US"/>
              <a:t>,</a:t>
            </a:r>
            <a:r>
              <a:rPr altLang="en-US" b="1" sz="2608" lang="en-US"/>
              <a:t> </a:t>
            </a:r>
            <a:r>
              <a:rPr altLang="en-US" b="1" sz="2608" lang="en-US"/>
              <a:t>1</a:t>
            </a:r>
            <a:r>
              <a:rPr altLang="en-US" b="1" sz="2608" lang="en-US"/>
              <a:t>.</a:t>
            </a:r>
            <a:r>
              <a:rPr altLang="en-US" b="1" sz="2608" lang="en-US"/>
              <a:t>3</a:t>
            </a:r>
            <a:r>
              <a:rPr altLang="en-US" b="1" sz="2608" lang="en-US"/>
              <a:t>)</a:t>
            </a:r>
            <a:endParaRPr altLang="zh-CN" b="1" sz="2608" lang="en-US"/>
          </a:p>
          <a:p>
            <a:r>
              <a:rPr altLang="en-US" b="1" sz="2500" lang="en-IN"/>
              <a:t>विषय</a:t>
            </a:r>
            <a:r>
              <a:rPr altLang="en-US" b="1" sz="2500" lang="en-IN"/>
              <a:t> अध्यापक</a:t>
            </a:r>
            <a:r>
              <a:rPr altLang="en-IN" b="1" sz="2500" lang="en-US"/>
              <a:t>-</a:t>
            </a:r>
            <a:r>
              <a:rPr altLang="en-IN" b="1" sz="2500" lang="en-US"/>
              <a:t>:</a:t>
            </a:r>
            <a:r>
              <a:rPr altLang="en-IN" b="1" sz="2500" lang="en-US"/>
              <a:t> </a:t>
            </a:r>
            <a:r>
              <a:rPr altLang="en-IN" b="1" sz="2500" lang="en-US"/>
              <a:t> </a:t>
            </a:r>
            <a:r>
              <a:rPr altLang="en-IN" b="1" sz="2500" lang="en-IN"/>
              <a:t>डॉ</a:t>
            </a:r>
            <a:r>
              <a:rPr altLang="en-IN" b="1" sz="2500" lang="en-US"/>
              <a:t>.</a:t>
            </a:r>
            <a:r>
              <a:rPr altLang="en-US" b="1" sz="2500" lang="en-IN"/>
              <a:t> अनिल गाडेकर</a:t>
            </a:r>
            <a:r>
              <a:rPr altLang="en-US" b="1" sz="2500" lang="en-US"/>
              <a:t> </a:t>
            </a:r>
            <a:r>
              <a:rPr altLang="en-US" b="1" sz="2500" lang="en-US"/>
              <a:t> </a:t>
            </a:r>
            <a:r>
              <a:rPr altLang="en-US" b="1" sz="2500" lang="en-US"/>
              <a:t>मो</a:t>
            </a:r>
            <a:r>
              <a:rPr altLang="en-US" b="1" sz="2500" lang="en-US"/>
              <a:t>.</a:t>
            </a:r>
            <a:r>
              <a:rPr altLang="en-US" b="1" sz="2500" lang="en-US"/>
              <a:t> </a:t>
            </a:r>
            <a:r>
              <a:rPr altLang="en-US" b="1" sz="2500" lang="en-US"/>
              <a:t>नं</a:t>
            </a:r>
            <a:r>
              <a:rPr altLang="en-US" b="1" sz="2500" lang="en-US"/>
              <a:t>.</a:t>
            </a:r>
            <a:r>
              <a:rPr altLang="en-US" b="1" sz="2500" lang="en-US"/>
              <a:t> </a:t>
            </a:r>
            <a:r>
              <a:rPr altLang="en-US" b="1" sz="2500" lang="en-US"/>
              <a:t>9</a:t>
            </a:r>
            <a:r>
              <a:rPr altLang="en-US" b="1" sz="2500" lang="en-US"/>
              <a:t>5</a:t>
            </a:r>
            <a:r>
              <a:rPr altLang="en-US" b="1" sz="2500" lang="en-US"/>
              <a:t>4</a:t>
            </a:r>
            <a:r>
              <a:rPr altLang="en-US" b="1" sz="2500" lang="en-US"/>
              <a:t>5</a:t>
            </a:r>
            <a:r>
              <a:rPr altLang="en-US" b="1" sz="2500" lang="en-US"/>
              <a:t>4</a:t>
            </a:r>
            <a:r>
              <a:rPr altLang="en-US" b="1" sz="2500" lang="en-US"/>
              <a:t>3</a:t>
            </a:r>
            <a:r>
              <a:rPr altLang="en-US" b="1" sz="2500" lang="en-US"/>
              <a:t>9</a:t>
            </a:r>
            <a:r>
              <a:rPr altLang="en-US" b="1" sz="2500" lang="en-US"/>
              <a:t>0</a:t>
            </a:r>
            <a:r>
              <a:rPr altLang="en-US" b="1" sz="2500" lang="en-US"/>
              <a:t>4</a:t>
            </a:r>
            <a:r>
              <a:rPr altLang="en-US" b="1" sz="2500" lang="en-US"/>
              <a:t>8</a:t>
            </a:r>
            <a:endParaRPr altLang="zh-CN" b="1" sz="2608" lang="en-US"/>
          </a:p>
          <a:p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IN"/>
              <a:t>सहाय्यक</a:t>
            </a:r>
            <a:r>
              <a:rPr altLang="en-US" lang="en-IN"/>
              <a:t> प्राध्यापक</a:t>
            </a:r>
            <a:endParaRPr altLang="zh-CN" lang="en-US"/>
          </a:p>
          <a:p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IN"/>
              <a:t>समाजशास्त्र विभाग</a:t>
            </a:r>
            <a:r>
              <a:rPr altLang="zh-CN" lang="en-US"/>
              <a:t> </a:t>
            </a:r>
            <a:endParaRPr altLang="zh-CN" lang="en-US"/>
          </a:p>
          <a:p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"/>
          <p:cNvSpPr>
            <a:spLocks noGrp="1"/>
          </p:cNvSpPr>
          <p:nvPr>
            <p:ph idx="1"/>
          </p:nvPr>
        </p:nvSpPr>
        <p:spPr>
          <a:xfrm>
            <a:off x="1589809" y="450289"/>
            <a:ext cx="6739673" cy="5657405"/>
          </a:xfrm>
          <a:solidFill>
            <a:srgbClr val="FFE100"/>
          </a:solidFill>
        </p:spPr>
        <p:txBody>
          <a:bodyPr/>
          <a:p>
            <a:pPr indent="0" marL="0">
              <a:buNone/>
            </a:pPr>
            <a:r>
              <a:rPr lang="en-US"/>
              <a:t>3</a:t>
            </a:r>
            <a:r>
              <a:rPr lang="en-US"/>
              <a:t>)</a:t>
            </a:r>
            <a:r>
              <a:rPr lang="en-US"/>
              <a:t> </a:t>
            </a:r>
            <a:r>
              <a:rPr b="1" lang="en-US"/>
              <a:t>फर्डीनंड टोनी</a:t>
            </a:r>
            <a:r>
              <a:rPr b="1" lang="en-US"/>
              <a:t> आणि</a:t>
            </a:r>
            <a:r>
              <a:rPr b="1" lang="en-US"/>
              <a:t> </a:t>
            </a:r>
            <a:r>
              <a:rPr b="1" lang="en-US"/>
              <a:t>वॉ</a:t>
            </a:r>
            <a:r>
              <a:rPr b="1" lang="en-US"/>
              <a:t>न</a:t>
            </a:r>
            <a:r>
              <a:rPr b="1" lang="en-US"/>
              <a:t> वीज</a:t>
            </a:r>
            <a:r>
              <a:rPr b="1" lang="en-US"/>
              <a:t> </a:t>
            </a:r>
            <a:r>
              <a:rPr b="1" lang="en-US"/>
              <a:t>-</a:t>
            </a:r>
            <a:r>
              <a:rPr b="1" lang="en-US"/>
              <a:t> </a:t>
            </a:r>
            <a:endParaRPr b="1"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समाजशास्त्रात</a:t>
            </a:r>
            <a:r>
              <a:rPr lang="en-US"/>
              <a:t> मानवी</a:t>
            </a:r>
            <a:r>
              <a:rPr lang="en-US"/>
              <a:t> परस्पर संबंधाच्या</a:t>
            </a:r>
            <a:r>
              <a:rPr lang="en-US"/>
              <a:t> रूपावर</a:t>
            </a:r>
            <a:r>
              <a:rPr lang="en-US"/>
              <a:t> किंवा</a:t>
            </a:r>
            <a:r>
              <a:rPr lang="en-US"/>
              <a:t> विविध</a:t>
            </a:r>
            <a:r>
              <a:rPr lang="en-US"/>
              <a:t> सामाजिक</a:t>
            </a:r>
            <a:r>
              <a:rPr lang="en-US"/>
              <a:t> </a:t>
            </a:r>
            <a:r>
              <a:rPr lang="en-US"/>
              <a:t>प्रक्रियांच्या</a:t>
            </a:r>
            <a:r>
              <a:rPr lang="en-US"/>
              <a:t> अभ्यासावर</a:t>
            </a:r>
            <a:r>
              <a:rPr lang="en-US"/>
              <a:t> भर दिला जावा</a:t>
            </a:r>
            <a:r>
              <a:rPr lang="en-US"/>
              <a:t>.</a:t>
            </a:r>
            <a:r>
              <a:rPr lang="en-US"/>
              <a:t> उ</a:t>
            </a:r>
            <a:r>
              <a:rPr lang="en-US"/>
              <a:t>दा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स</a:t>
            </a:r>
            <a:r>
              <a:rPr lang="en-US"/>
              <a:t>ा</a:t>
            </a:r>
            <a:r>
              <a:rPr lang="en-US"/>
              <a:t>ह</a:t>
            </a:r>
            <a:r>
              <a:rPr lang="en-US"/>
              <a:t>चा</a:t>
            </a:r>
            <a:r>
              <a:rPr lang="en-US"/>
              <a:t>र्यात्मक</a:t>
            </a:r>
            <a:r>
              <a:rPr lang="en-US"/>
              <a:t> आणि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अ</a:t>
            </a:r>
            <a:r>
              <a:rPr lang="en-US"/>
              <a:t>स</a:t>
            </a:r>
            <a:r>
              <a:rPr lang="en-US"/>
              <a:t>ा</a:t>
            </a:r>
            <a:r>
              <a:rPr lang="en-US"/>
              <a:t>ह</a:t>
            </a:r>
            <a:r>
              <a:rPr lang="en-US"/>
              <a:t>चा</a:t>
            </a:r>
            <a:r>
              <a:rPr lang="en-US"/>
              <a:t>र्यात्मक</a:t>
            </a:r>
            <a:r>
              <a:rPr lang="en-US"/>
              <a:t> प्रक्रिया</a:t>
            </a:r>
            <a:r>
              <a:rPr lang="en-US"/>
              <a:t> होय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r>
              <a:rPr lang="en-US"/>
              <a:t>4</a:t>
            </a:r>
            <a:r>
              <a:rPr lang="en-US"/>
              <a:t>)</a:t>
            </a:r>
            <a:r>
              <a:rPr lang="en-US"/>
              <a:t> </a:t>
            </a:r>
            <a:r>
              <a:rPr lang="en-US"/>
              <a:t> </a:t>
            </a:r>
            <a:r>
              <a:rPr b="1" lang="en-US"/>
              <a:t>मॅक्स वेबर</a:t>
            </a:r>
            <a:r>
              <a:rPr b="1" lang="en-US"/>
              <a:t> </a:t>
            </a:r>
            <a:r>
              <a:rPr b="1" lang="en-US"/>
              <a:t>-</a:t>
            </a:r>
            <a:r>
              <a:rPr b="1" lang="en-US"/>
              <a:t> </a:t>
            </a:r>
            <a:endParaRPr b="1"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मॅक्स वेबर यांनी</a:t>
            </a:r>
            <a:r>
              <a:rPr lang="en-US"/>
              <a:t> समाजशास्त्रात</a:t>
            </a:r>
            <a:r>
              <a:rPr lang="en-US"/>
              <a:t> सामाजिक</a:t>
            </a:r>
            <a:r>
              <a:rPr lang="en-US"/>
              <a:t> वर्तनाचा</a:t>
            </a:r>
            <a:r>
              <a:rPr lang="en-US"/>
              <a:t> किंवा</a:t>
            </a:r>
            <a:r>
              <a:rPr lang="en-US"/>
              <a:t> सामाजिक</a:t>
            </a:r>
            <a:r>
              <a:rPr lang="en-US"/>
              <a:t> क्रियांचा</a:t>
            </a:r>
            <a:r>
              <a:rPr lang="en-US"/>
              <a:t> अभ्यास</a:t>
            </a:r>
            <a:r>
              <a:rPr lang="en-US"/>
              <a:t> केला जावा</a:t>
            </a:r>
            <a:r>
              <a:rPr lang="en-US"/>
              <a:t> व</a:t>
            </a:r>
            <a:r>
              <a:rPr lang="en-US"/>
              <a:t> त्याचे</a:t>
            </a:r>
            <a:r>
              <a:rPr lang="en-US"/>
              <a:t> अर्थ</a:t>
            </a:r>
            <a:r>
              <a:rPr lang="en-US"/>
              <a:t>निर्वच</a:t>
            </a:r>
            <a:r>
              <a:rPr lang="en-US"/>
              <a:t>न</a:t>
            </a:r>
            <a:r>
              <a:rPr lang="en-US"/>
              <a:t>ा</a:t>
            </a:r>
            <a:r>
              <a:rPr lang="en-US"/>
              <a:t>त्म</a:t>
            </a:r>
            <a:r>
              <a:rPr lang="en-US"/>
              <a:t>क</a:t>
            </a:r>
            <a:r>
              <a:rPr lang="en-US"/>
              <a:t> </a:t>
            </a:r>
            <a:r>
              <a:rPr lang="en-US"/>
              <a:t>आक</a:t>
            </a:r>
            <a:r>
              <a:rPr lang="en-US"/>
              <a:t>लन</a:t>
            </a:r>
            <a:r>
              <a:rPr lang="en-US"/>
              <a:t> </a:t>
            </a:r>
            <a:r>
              <a:rPr lang="en-US"/>
              <a:t>करण्याचा</a:t>
            </a:r>
            <a:r>
              <a:rPr lang="en-US"/>
              <a:t> प्रयत्न</a:t>
            </a:r>
            <a:r>
              <a:rPr lang="en-US"/>
              <a:t> </a:t>
            </a:r>
            <a:r>
              <a:rPr lang="en-US"/>
              <a:t>व्हावा</a:t>
            </a:r>
            <a:r>
              <a:rPr lang="en-US"/>
              <a:t> </a:t>
            </a:r>
            <a:r>
              <a:rPr lang="en-US"/>
              <a:t>असे म्ह</a:t>
            </a:r>
            <a:r>
              <a:rPr lang="en-US"/>
              <a:t>टले</a:t>
            </a:r>
            <a:r>
              <a:rPr lang="en-US"/>
              <a:t> </a:t>
            </a:r>
            <a:r>
              <a:rPr lang="en-US"/>
              <a:t>आहे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title"/>
          </p:nvPr>
        </p:nvSpPr>
        <p:spPr>
          <a:xfrm>
            <a:off x="1588316" y="304516"/>
            <a:ext cx="6927034" cy="1509946"/>
          </a:xfrm>
          <a:solidFill>
            <a:srgbClr val="92D04F"/>
          </a:solidFill>
        </p:spPr>
        <p:txBody>
          <a:bodyPr/>
          <a:p>
            <a:r>
              <a:rPr lang="en-US"/>
              <a:t>स्वरूप</a:t>
            </a:r>
            <a:r>
              <a:rPr lang="en-US"/>
              <a:t>प्रधान</a:t>
            </a:r>
            <a:r>
              <a:rPr lang="en-US"/>
              <a:t> </a:t>
            </a:r>
            <a:r>
              <a:rPr lang="en-US"/>
              <a:t>संप्रदायावरील</a:t>
            </a:r>
            <a:r>
              <a:rPr lang="en-US"/>
              <a:t> टीका</a:t>
            </a:r>
            <a:endParaRPr lang="en-US"/>
          </a:p>
        </p:txBody>
      </p:sp>
      <p:sp>
        <p:nvSpPr>
          <p:cNvPr id="1048610" name=""/>
          <p:cNvSpPr>
            <a:spLocks noGrp="1"/>
          </p:cNvSpPr>
          <p:nvPr>
            <p:ph idx="1"/>
          </p:nvPr>
        </p:nvSpPr>
        <p:spPr>
          <a:xfrm>
            <a:off x="1600434" y="1825625"/>
            <a:ext cx="6914916" cy="4368655"/>
          </a:xfrm>
          <a:solidFill>
            <a:srgbClr val="FFE100"/>
          </a:solidFill>
        </p:spPr>
        <p:txBody>
          <a:bodyPr>
            <a:normAutofit fontScale="89286" lnSpcReduction="20000"/>
          </a:bodyPr>
          <a:p>
            <a:r>
              <a:rPr lang="en-US"/>
              <a:t>या संप्रदायां</a:t>
            </a:r>
            <a:r>
              <a:rPr lang="en-US"/>
              <a:t>न</a:t>
            </a:r>
            <a:r>
              <a:rPr lang="en-US"/>
              <a:t>े</a:t>
            </a:r>
            <a:r>
              <a:rPr lang="en-US"/>
              <a:t> </a:t>
            </a:r>
            <a:r>
              <a:rPr lang="en-US"/>
              <a:t>समाजशास्त्राचे</a:t>
            </a:r>
            <a:r>
              <a:rPr lang="en-US"/>
              <a:t> अध्ययन क्षेत्र</a:t>
            </a:r>
            <a:r>
              <a:rPr lang="en-US"/>
              <a:t> खूपच</a:t>
            </a:r>
            <a:r>
              <a:rPr lang="en-US"/>
              <a:t> मर्यादित</a:t>
            </a:r>
            <a:r>
              <a:rPr lang="en-US"/>
              <a:t> केले आहे</a:t>
            </a:r>
            <a:r>
              <a:rPr lang="en-US"/>
              <a:t>.</a:t>
            </a:r>
            <a:endParaRPr lang="en-US"/>
          </a:p>
          <a:p>
            <a:r>
              <a:rPr lang="en-US"/>
              <a:t> </a:t>
            </a:r>
            <a:r>
              <a:rPr lang="en-US"/>
              <a:t>सामाजिक</a:t>
            </a:r>
            <a:r>
              <a:rPr lang="en-US"/>
              <a:t> संबंधाचा अभ्यास</a:t>
            </a:r>
            <a:r>
              <a:rPr lang="en-US"/>
              <a:t> ही</a:t>
            </a:r>
            <a:r>
              <a:rPr lang="en-US"/>
              <a:t> केवळ</a:t>
            </a:r>
            <a:r>
              <a:rPr lang="en-US"/>
              <a:t> समाजशास्त्राची</a:t>
            </a:r>
            <a:r>
              <a:rPr lang="en-US"/>
              <a:t> मक्तेदारी</a:t>
            </a:r>
            <a:r>
              <a:rPr lang="en-US"/>
              <a:t> होऊ शकत नाही</a:t>
            </a:r>
            <a:r>
              <a:rPr lang="en-US"/>
              <a:t> इतर शास्त्री ही परस्पर संबंधाचा अभ्यास करतात</a:t>
            </a:r>
            <a:r>
              <a:rPr lang="en-US"/>
              <a:t>,</a:t>
            </a:r>
            <a:r>
              <a:rPr lang="en-US"/>
              <a:t> याकडे</a:t>
            </a:r>
            <a:r>
              <a:rPr lang="en-US"/>
              <a:t> दुर्लक्ष</a:t>
            </a:r>
            <a:r>
              <a:rPr lang="en-US"/>
              <a:t> करण्यात</a:t>
            </a:r>
            <a:r>
              <a:rPr lang="en-US"/>
              <a:t> आले आहे</a:t>
            </a:r>
            <a:r>
              <a:rPr lang="en-US"/>
              <a:t>.</a:t>
            </a:r>
            <a:endParaRPr lang="en-US"/>
          </a:p>
          <a:p>
            <a:r>
              <a:rPr lang="en-US"/>
              <a:t> </a:t>
            </a:r>
            <a:r>
              <a:rPr lang="en-US"/>
              <a:t>सामाजिक</a:t>
            </a:r>
            <a:r>
              <a:rPr lang="en-US"/>
              <a:t> संबंधाचा</a:t>
            </a:r>
            <a:r>
              <a:rPr lang="en-US"/>
              <a:t> </a:t>
            </a:r>
            <a:r>
              <a:rPr lang="en-US"/>
              <a:t>आशय</a:t>
            </a:r>
            <a:r>
              <a:rPr lang="en-US"/>
              <a:t> </a:t>
            </a:r>
            <a:r>
              <a:rPr lang="en-US"/>
              <a:t>वगळून</a:t>
            </a:r>
            <a:r>
              <a:rPr lang="en-US"/>
              <a:t> फक्त त्यांच्या स्वरुपाचा किंवा </a:t>
            </a:r>
            <a:r>
              <a:rPr lang="en-US"/>
              <a:t>रूपांचा</a:t>
            </a:r>
            <a:r>
              <a:rPr lang="en-US"/>
              <a:t> </a:t>
            </a:r>
            <a:r>
              <a:rPr lang="en-US"/>
              <a:t>अभ्यास करणे</a:t>
            </a:r>
            <a:r>
              <a:rPr lang="en-US"/>
              <a:t> अपरिपूर्ण आहे</a:t>
            </a:r>
            <a:r>
              <a:rPr lang="en-US"/>
              <a:t>.</a:t>
            </a:r>
            <a:r>
              <a:rPr lang="en-US"/>
              <a:t> कारण</a:t>
            </a:r>
            <a:r>
              <a:rPr lang="en-US"/>
              <a:t> त्यांच्या संबंधावर</a:t>
            </a:r>
            <a:r>
              <a:rPr lang="en-US"/>
              <a:t> </a:t>
            </a:r>
            <a:r>
              <a:rPr lang="en-US"/>
              <a:t>आश</a:t>
            </a:r>
            <a:r>
              <a:rPr lang="en-US"/>
              <a:t>या</a:t>
            </a:r>
            <a:r>
              <a:rPr lang="en-US"/>
              <a:t>चाही</a:t>
            </a:r>
            <a:r>
              <a:rPr lang="en-US"/>
              <a:t> प्रभाव</a:t>
            </a:r>
            <a:r>
              <a:rPr lang="en-US"/>
              <a:t> पडत असतो</a:t>
            </a:r>
            <a:r>
              <a:rPr lang="en-US"/>
              <a:t>.</a:t>
            </a:r>
            <a:endParaRPr lang="en-US"/>
          </a:p>
          <a:p>
            <a:r>
              <a:rPr lang="en-US"/>
              <a:t>या</a:t>
            </a:r>
            <a:r>
              <a:rPr lang="en-US"/>
              <a:t> संप्रदायाने</a:t>
            </a:r>
            <a:r>
              <a:rPr lang="en-US"/>
              <a:t> समाजशास्त्र</a:t>
            </a:r>
            <a:r>
              <a:rPr lang="en-US"/>
              <a:t> स्वतंत्र</a:t>
            </a:r>
            <a:r>
              <a:rPr lang="en-US"/>
              <a:t> व</a:t>
            </a:r>
            <a:r>
              <a:rPr lang="en-US"/>
              <a:t> शुद्ध</a:t>
            </a:r>
            <a:r>
              <a:rPr lang="en-US"/>
              <a:t> स्वरूपाचे</a:t>
            </a:r>
            <a:r>
              <a:rPr lang="en-US"/>
              <a:t> असावे</a:t>
            </a:r>
            <a:r>
              <a:rPr lang="en-US"/>
              <a:t> अशी</a:t>
            </a:r>
            <a:r>
              <a:rPr lang="en-US"/>
              <a:t> अपेक्षा</a:t>
            </a:r>
            <a:r>
              <a:rPr lang="en-US"/>
              <a:t> किंवा</a:t>
            </a:r>
            <a:r>
              <a:rPr lang="en-US"/>
              <a:t> आग्रह</a:t>
            </a:r>
            <a:r>
              <a:rPr lang="en-US"/>
              <a:t> धरला आहे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पण</a:t>
            </a:r>
            <a:r>
              <a:rPr lang="en-US"/>
              <a:t> आजच्या काळात</a:t>
            </a:r>
            <a:r>
              <a:rPr lang="en-US"/>
              <a:t> आंतरविद्याशाखीय</a:t>
            </a:r>
            <a:r>
              <a:rPr lang="en-US"/>
              <a:t> दृष्टीकोन</a:t>
            </a:r>
            <a:r>
              <a:rPr lang="en-US"/>
              <a:t> विकसित</a:t>
            </a:r>
            <a:r>
              <a:rPr lang="en-US"/>
              <a:t> झाल्याने</a:t>
            </a:r>
            <a:r>
              <a:rPr lang="en-US"/>
              <a:t> तो</a:t>
            </a:r>
            <a:r>
              <a:rPr lang="en-US"/>
              <a:t> आग्रह</a:t>
            </a:r>
            <a:r>
              <a:rPr lang="en-US"/>
              <a:t> अतिशयोक्तीपूर्ण</a:t>
            </a:r>
            <a:r>
              <a:rPr lang="en-US"/>
              <a:t> वाटतो</a:t>
            </a:r>
            <a:r>
              <a:rPr lang="en-US"/>
              <a:t>.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"/>
          <p:cNvSpPr>
            <a:spLocks noGrp="1"/>
          </p:cNvSpPr>
          <p:nvPr>
            <p:ph type="title"/>
          </p:nvPr>
        </p:nvSpPr>
        <p:spPr>
          <a:xfrm>
            <a:off x="1667741" y="209272"/>
            <a:ext cx="6847609" cy="1481417"/>
          </a:xfrm>
          <a:solidFill>
            <a:srgbClr val="92D04F"/>
          </a:solidFill>
        </p:spPr>
        <p:txBody>
          <a:bodyPr/>
          <a:p>
            <a:r>
              <a:rPr sz="4000" lang="en-US"/>
              <a:t>संश्लेष</a:t>
            </a:r>
            <a:r>
              <a:rPr sz="4000" lang="en-US"/>
              <a:t>णा</a:t>
            </a:r>
            <a:r>
              <a:rPr sz="4000" lang="en-US"/>
              <a:t>त्मक</a:t>
            </a:r>
            <a:r>
              <a:rPr sz="4000" lang="en-US"/>
              <a:t> किंवा</a:t>
            </a:r>
            <a:r>
              <a:rPr sz="4000" lang="en-US"/>
              <a:t> स</a:t>
            </a:r>
            <a:r>
              <a:rPr sz="4000" lang="en-US"/>
              <a:t>मन्वयात्मक</a:t>
            </a:r>
            <a:r>
              <a:rPr sz="4000" lang="en-US"/>
              <a:t> संप्रदा</a:t>
            </a:r>
            <a:r>
              <a:rPr sz="4000" lang="en-US"/>
              <a:t>य</a:t>
            </a:r>
            <a:endParaRPr sz="4000" lang="en-US"/>
          </a:p>
        </p:txBody>
      </p:sp>
      <p:sp>
        <p:nvSpPr>
          <p:cNvPr id="1048612" name=""/>
          <p:cNvSpPr>
            <a:spLocks noGrp="1"/>
          </p:cNvSpPr>
          <p:nvPr>
            <p:ph idx="1"/>
          </p:nvPr>
        </p:nvSpPr>
        <p:spPr>
          <a:xfrm>
            <a:off x="1651739" y="1674100"/>
            <a:ext cx="6854952" cy="5166720"/>
          </a:xfrm>
          <a:solidFill>
            <a:srgbClr val="FFE100"/>
          </a:solidFill>
        </p:spPr>
        <p:txBody>
          <a:bodyPr>
            <a:normAutofit fontScale="60714" lnSpcReduction="20000"/>
          </a:bodyPr>
          <a:p>
            <a:pPr indent="0" marL="0">
              <a:buNone/>
            </a:pPr>
            <a:r>
              <a:rPr lang="en-US"/>
              <a:t>समन्वयात्मक</a:t>
            </a:r>
            <a:r>
              <a:rPr lang="en-US"/>
              <a:t> संप्रदायाने</a:t>
            </a:r>
            <a:r>
              <a:rPr lang="en-US"/>
              <a:t> समाजशास्त्र हे</a:t>
            </a:r>
            <a:r>
              <a:rPr lang="en-US"/>
              <a:t> समाजाविषयीचे</a:t>
            </a:r>
            <a:r>
              <a:rPr lang="en-US"/>
              <a:t> एक सामान्य</a:t>
            </a:r>
            <a:r>
              <a:rPr lang="en-US"/>
              <a:t> विज्ञान</a:t>
            </a:r>
            <a:r>
              <a:rPr lang="en-US"/>
              <a:t> झाले पाहिजे</a:t>
            </a:r>
            <a:r>
              <a:rPr lang="en-US"/>
              <a:t> या</a:t>
            </a:r>
            <a:r>
              <a:rPr lang="en-US"/>
              <a:t> मताचा</a:t>
            </a:r>
            <a:r>
              <a:rPr lang="en-US"/>
              <a:t> पुरस्कार</a:t>
            </a:r>
            <a:r>
              <a:rPr lang="en-US"/>
              <a:t> केला</a:t>
            </a:r>
            <a:r>
              <a:rPr lang="en-US"/>
              <a:t> आहे</a:t>
            </a:r>
            <a:r>
              <a:rPr lang="en-US"/>
              <a:t>.</a:t>
            </a:r>
            <a:r>
              <a:rPr lang="en-US"/>
              <a:t> या</a:t>
            </a:r>
            <a:r>
              <a:rPr lang="en-US"/>
              <a:t> संप्रदायाचे</a:t>
            </a:r>
            <a:r>
              <a:rPr lang="en-US"/>
              <a:t> प्रवर्तक</a:t>
            </a:r>
            <a:r>
              <a:rPr lang="en-US"/>
              <a:t> </a:t>
            </a:r>
            <a:r>
              <a:rPr lang="en-US"/>
              <a:t>एमिल दुर्खीम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होब</a:t>
            </a:r>
            <a:r>
              <a:rPr lang="en-US"/>
              <a:t> हाऊस</a:t>
            </a:r>
            <a:r>
              <a:rPr lang="en-US"/>
              <a:t>,</a:t>
            </a:r>
            <a:r>
              <a:rPr lang="en-US"/>
              <a:t> सोरोकिन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गिंसबर्ग</a:t>
            </a:r>
            <a:r>
              <a:rPr lang="en-US"/>
              <a:t> आणि</a:t>
            </a:r>
            <a:r>
              <a:rPr lang="en-US"/>
              <a:t> </a:t>
            </a:r>
            <a:r>
              <a:rPr lang="en-US"/>
              <a:t>किंग्जले</a:t>
            </a:r>
            <a:r>
              <a:rPr lang="en-US"/>
              <a:t> डेव्हिस</a:t>
            </a:r>
            <a:r>
              <a:rPr lang="en-US"/>
              <a:t> हे आहेत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b="1" sz="2968" lang="en-US"/>
              <a:t>1</a:t>
            </a:r>
            <a:r>
              <a:rPr b="1" sz="2968" lang="en-US"/>
              <a:t>)</a:t>
            </a:r>
            <a:r>
              <a:rPr b="1" sz="2968" lang="en-US"/>
              <a:t> </a:t>
            </a:r>
            <a:r>
              <a:rPr b="1" sz="2968" lang="en-US"/>
              <a:t> </a:t>
            </a:r>
            <a:r>
              <a:rPr b="1" sz="2968" lang="en-US"/>
              <a:t>ए</a:t>
            </a:r>
            <a:r>
              <a:rPr b="1" sz="2968" lang="en-US"/>
              <a:t>मिल</a:t>
            </a:r>
            <a:r>
              <a:rPr b="1" sz="2968" lang="en-US"/>
              <a:t> दुर्खीम</a:t>
            </a:r>
            <a:r>
              <a:rPr b="1" sz="2968" lang="en-US"/>
              <a:t>-</a:t>
            </a:r>
            <a:endParaRPr b="1" sz="2968" lang="en-US"/>
          </a:p>
          <a:p>
            <a:pPr indent="0" marL="0">
              <a:buNone/>
            </a:pP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एमिल</a:t>
            </a:r>
            <a:r>
              <a:rPr b="0" lang="en-US"/>
              <a:t> दुर्खीम</a:t>
            </a:r>
            <a:r>
              <a:rPr b="0" lang="en-US"/>
              <a:t> यांनी</a:t>
            </a:r>
            <a:r>
              <a:rPr b="0" lang="en-US"/>
              <a:t> समाजशास्त्र</a:t>
            </a:r>
            <a:r>
              <a:rPr b="0" lang="en-US"/>
              <a:t> सामाजिक</a:t>
            </a:r>
            <a:r>
              <a:rPr b="0" lang="en-US"/>
              <a:t> तथ्यांचा</a:t>
            </a:r>
            <a:r>
              <a:rPr b="0" lang="en-US"/>
              <a:t> शास्त्रीय</a:t>
            </a:r>
            <a:r>
              <a:rPr b="0" lang="en-US"/>
              <a:t> पद्धतीने</a:t>
            </a:r>
            <a:r>
              <a:rPr b="0" lang="en-US"/>
              <a:t> अभ्यास</a:t>
            </a:r>
            <a:r>
              <a:rPr b="0" lang="en-US"/>
              <a:t> </a:t>
            </a:r>
            <a:r>
              <a:rPr b="0" lang="en-US"/>
              <a:t>करणे</a:t>
            </a:r>
            <a:r>
              <a:rPr b="0" lang="en-US"/>
              <a:t> गरजेचे आहे</a:t>
            </a:r>
            <a:r>
              <a:rPr b="0" lang="en-US"/>
              <a:t>.</a:t>
            </a:r>
            <a:r>
              <a:rPr b="0" lang="en-US"/>
              <a:t> या</a:t>
            </a:r>
            <a:r>
              <a:rPr b="0" lang="en-US"/>
              <a:t> सामाजिक</a:t>
            </a:r>
            <a:r>
              <a:rPr b="0" lang="en-US"/>
              <a:t> </a:t>
            </a:r>
            <a:r>
              <a:rPr b="0" lang="en-US"/>
              <a:t>तथ्याचे</a:t>
            </a:r>
            <a:r>
              <a:rPr b="0" lang="en-US"/>
              <a:t> </a:t>
            </a:r>
            <a:r>
              <a:rPr b="0" lang="en-US"/>
              <a:t>स्पष्टीकरण</a:t>
            </a:r>
            <a:r>
              <a:rPr b="0" lang="en-US"/>
              <a:t> मानसशास्त्रीय</a:t>
            </a:r>
            <a:r>
              <a:rPr b="0" lang="en-US"/>
              <a:t> दृष्टीने</a:t>
            </a:r>
            <a:r>
              <a:rPr b="0" lang="en-US"/>
              <a:t> न राहता</a:t>
            </a:r>
            <a:r>
              <a:rPr b="0" lang="en-US"/>
              <a:t> ते</a:t>
            </a:r>
            <a:r>
              <a:rPr b="0" lang="en-US"/>
              <a:t> सामाजिक</a:t>
            </a:r>
            <a:r>
              <a:rPr b="0" lang="en-US"/>
              <a:t> व सांस्कृतिक</a:t>
            </a:r>
            <a:r>
              <a:rPr b="0" lang="en-US"/>
              <a:t> पातळीवरचे</a:t>
            </a:r>
            <a:r>
              <a:rPr b="0" lang="en-US"/>
              <a:t> असावे</a:t>
            </a:r>
            <a:r>
              <a:rPr b="0" lang="en-US"/>
              <a:t> असा</a:t>
            </a:r>
            <a:r>
              <a:rPr b="0" lang="en-US"/>
              <a:t> आग्रह</a:t>
            </a:r>
            <a:r>
              <a:rPr b="0" lang="en-US"/>
              <a:t> धरला आहे</a:t>
            </a:r>
            <a:r>
              <a:rPr b="0" lang="en-US"/>
              <a:t>.</a:t>
            </a:r>
            <a:r>
              <a:rPr b="0" lang="en-US"/>
              <a:t> त्यांनी</a:t>
            </a:r>
            <a:r>
              <a:rPr b="0" lang="en-US"/>
              <a:t> तीन</a:t>
            </a:r>
            <a:r>
              <a:rPr b="0" lang="en-US"/>
              <a:t> भागाचा</a:t>
            </a:r>
            <a:r>
              <a:rPr b="0" lang="en-US"/>
              <a:t> समावेश</a:t>
            </a:r>
            <a:r>
              <a:rPr b="0" lang="en-US"/>
              <a:t> केला आहे</a:t>
            </a:r>
            <a:r>
              <a:rPr b="0" lang="en-US"/>
              <a:t>.</a:t>
            </a:r>
            <a:r>
              <a:rPr b="0" lang="en-US"/>
              <a:t> </a:t>
            </a:r>
            <a:endParaRPr b="0" lang="en-US"/>
          </a:p>
          <a:p>
            <a:pPr indent="0" marL="0">
              <a:buNone/>
            </a:pPr>
            <a:r>
              <a:rPr b="0" lang="en-US"/>
              <a:t>1</a:t>
            </a:r>
            <a:r>
              <a:rPr b="0" lang="en-US"/>
              <a:t> सामाजिक</a:t>
            </a:r>
            <a:r>
              <a:rPr b="0" lang="en-US"/>
              <a:t> आकारशास्त्र</a:t>
            </a:r>
            <a:r>
              <a:rPr b="0" lang="en-US"/>
              <a:t> </a:t>
            </a:r>
            <a:r>
              <a:rPr b="0" lang="en-US"/>
              <a:t>-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यात</a:t>
            </a:r>
            <a:r>
              <a:rPr b="0" lang="en-US"/>
              <a:t> मानवी</a:t>
            </a:r>
            <a:r>
              <a:rPr b="0" lang="en-US"/>
              <a:t> समाजजीवनाचा</a:t>
            </a:r>
            <a:r>
              <a:rPr b="0" lang="en-US"/>
              <a:t>,</a:t>
            </a:r>
            <a:r>
              <a:rPr b="0" lang="en-US"/>
              <a:t>भौगोलिक</a:t>
            </a:r>
            <a:r>
              <a:rPr b="0" lang="en-US"/>
              <a:t>,</a:t>
            </a:r>
            <a:r>
              <a:rPr b="0" lang="en-US"/>
              <a:t> आधार</a:t>
            </a:r>
            <a:r>
              <a:rPr b="0" lang="en-US"/>
              <a:t> लोकसंख्या</a:t>
            </a:r>
            <a:r>
              <a:rPr b="0" lang="en-US"/>
              <a:t> इत्यादी</a:t>
            </a:r>
            <a:r>
              <a:rPr b="0" lang="en-US"/>
              <a:t> घटकाचा</a:t>
            </a:r>
            <a:r>
              <a:rPr b="0" lang="en-US"/>
              <a:t> अंतर्भाव</a:t>
            </a:r>
            <a:r>
              <a:rPr b="0" lang="en-US"/>
              <a:t> </a:t>
            </a:r>
            <a:r>
              <a:rPr b="0" lang="en-US"/>
              <a:t>आहे</a:t>
            </a:r>
            <a:r>
              <a:rPr b="0" lang="en-US"/>
              <a:t>.</a:t>
            </a:r>
            <a:endParaRPr b="0" lang="en-US"/>
          </a:p>
          <a:p>
            <a:pPr indent="0" marL="0">
              <a:buNone/>
            </a:pPr>
            <a:r>
              <a:rPr b="0" lang="en-US"/>
              <a:t>2</a:t>
            </a:r>
            <a:r>
              <a:rPr b="0" lang="en-US"/>
              <a:t>.</a:t>
            </a:r>
            <a:r>
              <a:rPr b="0" lang="en-US"/>
              <a:t> </a:t>
            </a:r>
            <a:r>
              <a:rPr b="0" lang="en-US"/>
              <a:t>सामाजिक</a:t>
            </a:r>
            <a:r>
              <a:rPr b="0" lang="en-US"/>
              <a:t> शरीरशास्त्र</a:t>
            </a:r>
            <a:r>
              <a:rPr b="0" lang="en-US"/>
              <a:t>-</a:t>
            </a:r>
            <a:r>
              <a:rPr b="0" lang="en-US"/>
              <a:t> </a:t>
            </a:r>
            <a:r>
              <a:rPr b="0" lang="en-US"/>
              <a:t>यात</a:t>
            </a:r>
            <a:r>
              <a:rPr b="0" lang="en-US"/>
              <a:t> धर्म</a:t>
            </a:r>
            <a:r>
              <a:rPr b="0" lang="en-US"/>
              <a:t> राज्य</a:t>
            </a:r>
            <a:r>
              <a:rPr b="0" lang="en-US"/>
              <a:t> नीती</a:t>
            </a:r>
            <a:r>
              <a:rPr b="0" lang="en-US"/>
              <a:t> कायदा</a:t>
            </a:r>
            <a:r>
              <a:rPr b="0" lang="en-US"/>
              <a:t> इत्यादी घटकांचा</a:t>
            </a:r>
            <a:r>
              <a:rPr b="0" lang="en-US"/>
              <a:t> अभ्यास</a:t>
            </a:r>
            <a:r>
              <a:rPr b="0" lang="en-US"/>
              <a:t> अभिप्रेत आहे</a:t>
            </a:r>
            <a:r>
              <a:rPr b="0" lang="en-US"/>
              <a:t>.</a:t>
            </a:r>
            <a:endParaRPr b="0" lang="en-US"/>
          </a:p>
          <a:p>
            <a:pPr indent="0" marL="0">
              <a:buNone/>
            </a:pPr>
            <a:r>
              <a:rPr b="0" lang="en-US"/>
              <a:t>3</a:t>
            </a:r>
            <a:r>
              <a:rPr b="0" lang="en-US"/>
              <a:t>.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सामान्य</a:t>
            </a:r>
            <a:r>
              <a:rPr b="0" lang="en-US"/>
              <a:t> समाजशास्त्र</a:t>
            </a:r>
            <a:r>
              <a:rPr b="0" lang="en-US"/>
              <a:t>-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यात</a:t>
            </a:r>
            <a:r>
              <a:rPr b="0" lang="en-US"/>
              <a:t> सामाजिक</a:t>
            </a:r>
            <a:r>
              <a:rPr b="0" lang="en-US"/>
              <a:t> जीवनाविषयीचे</a:t>
            </a:r>
            <a:r>
              <a:rPr b="0" lang="en-US"/>
              <a:t> सामान्य</a:t>
            </a:r>
            <a:r>
              <a:rPr b="0" lang="en-US"/>
              <a:t> नियम</a:t>
            </a:r>
            <a:r>
              <a:rPr b="0" lang="en-US"/>
              <a:t> शोधण्यावर</a:t>
            </a:r>
            <a:r>
              <a:rPr b="0" lang="en-US"/>
              <a:t> भर</a:t>
            </a:r>
            <a:r>
              <a:rPr b="0" lang="en-US"/>
              <a:t> दिला</a:t>
            </a:r>
            <a:r>
              <a:rPr b="0" lang="en-US"/>
              <a:t> जावा</a:t>
            </a:r>
            <a:r>
              <a:rPr b="0" lang="en-US"/>
              <a:t> असे</a:t>
            </a:r>
            <a:r>
              <a:rPr b="0" lang="en-US"/>
              <a:t> </a:t>
            </a:r>
            <a:r>
              <a:rPr b="0" lang="en-US"/>
              <a:t>दुर्खीम</a:t>
            </a:r>
            <a:r>
              <a:rPr b="0" lang="en-US"/>
              <a:t> </a:t>
            </a:r>
            <a:r>
              <a:rPr b="0" lang="en-US"/>
              <a:t>मत</a:t>
            </a:r>
            <a:r>
              <a:rPr b="0" lang="en-US"/>
              <a:t> होते</a:t>
            </a:r>
            <a:r>
              <a:rPr b="0" lang="en-US"/>
              <a:t>.</a:t>
            </a:r>
            <a:endParaRPr b="0" lang="en-US"/>
          </a:p>
          <a:p>
            <a:pPr indent="0" marL="0">
              <a:buNone/>
            </a:pPr>
            <a:r>
              <a:rPr b="0" lang="en-US"/>
              <a:t> </a:t>
            </a:r>
            <a:endParaRPr b="0" lang="en-US"/>
          </a:p>
          <a:p>
            <a:pPr indent="0" marL="0">
              <a:buNone/>
            </a:pPr>
            <a:r>
              <a:rPr b="1" sz="2968" lang="en-US"/>
              <a:t>2</a:t>
            </a:r>
            <a:r>
              <a:rPr b="1" sz="2968" lang="en-US"/>
              <a:t>)</a:t>
            </a:r>
            <a:r>
              <a:rPr b="1" sz="2968" lang="en-US"/>
              <a:t> हॉ</a:t>
            </a:r>
            <a:r>
              <a:rPr b="1" sz="2968" lang="en-US"/>
              <a:t>ब</a:t>
            </a:r>
            <a:r>
              <a:rPr b="1" sz="2968" lang="en-US"/>
              <a:t> </a:t>
            </a:r>
            <a:r>
              <a:rPr b="1" sz="2968" lang="en-US"/>
              <a:t>हाऊस</a:t>
            </a:r>
            <a:r>
              <a:rPr b="1" sz="2968" lang="en-US"/>
              <a:t>-</a:t>
            </a:r>
            <a:r>
              <a:rPr b="1" sz="2968" lang="en-US"/>
              <a:t> </a:t>
            </a:r>
            <a:endParaRPr b="1" sz="2968"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यांनी</a:t>
            </a:r>
            <a:r>
              <a:rPr lang="en-US"/>
              <a:t> मानवाच्या समग्र सामाजिक जीवनाचा अभ्यास करणारे शास्त्र म्हणजे समाजशास्त्र अशी समाजशास्त्राच्या व्यक्ती संबंधित भूमिका</a:t>
            </a:r>
            <a:r>
              <a:rPr lang="en-US"/>
              <a:t> स्पष्ट</a:t>
            </a:r>
            <a:r>
              <a:rPr lang="en-US"/>
              <a:t> केली आहे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endParaRPr b="1"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"/>
          <p:cNvSpPr>
            <a:spLocks noGrp="1"/>
          </p:cNvSpPr>
          <p:nvPr>
            <p:ph idx="1"/>
          </p:nvPr>
        </p:nvSpPr>
        <p:spPr>
          <a:xfrm>
            <a:off x="1690667" y="383974"/>
            <a:ext cx="6850660" cy="5732379"/>
          </a:xfrm>
          <a:solidFill>
            <a:srgbClr val="FFE100"/>
          </a:solidFill>
        </p:spPr>
        <p:txBody>
          <a:bodyPr>
            <a:normAutofit fontScale="64286" lnSpcReduction="20000"/>
          </a:bodyPr>
          <a:p>
            <a:pPr indent="0" marL="0">
              <a:buNone/>
            </a:pPr>
            <a:r>
              <a:rPr b="1" sz="2968" lang="en-US"/>
              <a:t> </a:t>
            </a:r>
            <a:r>
              <a:rPr b="1" sz="2968" lang="en-US"/>
              <a:t>3</a:t>
            </a:r>
            <a:r>
              <a:rPr b="1" sz="2968" lang="en-US"/>
              <a:t>)</a:t>
            </a:r>
            <a:r>
              <a:rPr b="1" sz="2968" lang="en-US"/>
              <a:t> </a:t>
            </a:r>
            <a:r>
              <a:rPr b="1" sz="2968" lang="en-US"/>
              <a:t> </a:t>
            </a:r>
            <a:r>
              <a:rPr b="1" sz="2968" lang="en-US"/>
              <a:t>सोरोकिन</a:t>
            </a:r>
            <a:r>
              <a:rPr b="1" sz="2968" lang="en-US"/>
              <a:t> </a:t>
            </a:r>
            <a:r>
              <a:rPr b="1" sz="2968" lang="en-US"/>
              <a:t>-</a:t>
            </a:r>
            <a:r>
              <a:rPr b="1" sz="2968" lang="en-US"/>
              <a:t> </a:t>
            </a:r>
            <a:endParaRPr b="1" sz="2968"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त्यांच्या</a:t>
            </a:r>
            <a:r>
              <a:rPr lang="en-US"/>
              <a:t> मते</a:t>
            </a:r>
            <a:r>
              <a:rPr lang="en-US"/>
              <a:t> सामान्यतः</a:t>
            </a:r>
            <a:r>
              <a:rPr lang="en-US"/>
              <a:t> समाजशास्त्रात</a:t>
            </a:r>
            <a:r>
              <a:rPr lang="en-US"/>
              <a:t> सामाजिक</a:t>
            </a:r>
            <a:r>
              <a:rPr lang="en-US"/>
              <a:t> संबंधाच्या</a:t>
            </a:r>
            <a:r>
              <a:rPr lang="en-US"/>
              <a:t> विविध</a:t>
            </a:r>
            <a:r>
              <a:rPr lang="en-US"/>
              <a:t> पैलूंचा</a:t>
            </a:r>
            <a:r>
              <a:rPr lang="en-US"/>
              <a:t> अभ्यास</a:t>
            </a:r>
            <a:r>
              <a:rPr lang="en-US"/>
              <a:t> केला</a:t>
            </a:r>
            <a:r>
              <a:rPr lang="en-US"/>
              <a:t> जात</a:t>
            </a:r>
            <a:r>
              <a:rPr lang="en-US"/>
              <a:t> असल्याने</a:t>
            </a:r>
            <a:r>
              <a:rPr lang="en-US"/>
              <a:t> ते शास्त्र</a:t>
            </a:r>
            <a:r>
              <a:rPr lang="en-US"/>
              <a:t> विशेष</a:t>
            </a:r>
            <a:r>
              <a:rPr lang="en-US"/>
              <a:t> न राहता</a:t>
            </a:r>
            <a:r>
              <a:rPr lang="en-US"/>
              <a:t> समन्वयात्मक</a:t>
            </a:r>
            <a:r>
              <a:rPr lang="en-US"/>
              <a:t> किंवा</a:t>
            </a:r>
            <a:r>
              <a:rPr lang="en-US"/>
              <a:t> विश्लेषणात्मक</a:t>
            </a:r>
            <a:r>
              <a:rPr lang="en-US"/>
              <a:t> शास्त्र</a:t>
            </a:r>
            <a:r>
              <a:rPr lang="en-US"/>
              <a:t> बनत असते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b="1" sz="2968" lang="en-US"/>
              <a:t>4</a:t>
            </a:r>
            <a:r>
              <a:rPr b="1" sz="2968" lang="en-US"/>
              <a:t>)</a:t>
            </a:r>
            <a:r>
              <a:rPr b="1" sz="2968" lang="en-US"/>
              <a:t> </a:t>
            </a:r>
            <a:r>
              <a:rPr b="1" sz="2968" lang="en-US"/>
              <a:t>मॉरीस</a:t>
            </a:r>
            <a:r>
              <a:rPr b="1" sz="2968" lang="en-US"/>
              <a:t> गिंसबर्ग</a:t>
            </a:r>
            <a:r>
              <a:rPr b="1" sz="2968" lang="en-US"/>
              <a:t>-</a:t>
            </a:r>
            <a:r>
              <a:rPr b="1" sz="2968" lang="en-US"/>
              <a:t> </a:t>
            </a:r>
            <a:endParaRPr b="1" sz="2968"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गिंसबर्ग यांनी</a:t>
            </a:r>
            <a:r>
              <a:rPr lang="en-US"/>
              <a:t> समाजशास्त्राच्या</a:t>
            </a:r>
            <a:r>
              <a:rPr lang="en-US"/>
              <a:t> व्यक्तीच्या</a:t>
            </a:r>
            <a:r>
              <a:rPr lang="en-US"/>
              <a:t> दृष्टीने</a:t>
            </a:r>
            <a:r>
              <a:rPr lang="en-US"/>
              <a:t> चार</a:t>
            </a:r>
            <a:r>
              <a:rPr lang="en-US"/>
              <a:t> भागात</a:t>
            </a:r>
            <a:r>
              <a:rPr lang="en-US"/>
              <a:t> विभागणी</a:t>
            </a:r>
            <a:r>
              <a:rPr lang="en-US"/>
              <a:t> केली आहे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b="1" lang="en-US"/>
              <a:t>1</a:t>
            </a:r>
            <a:r>
              <a:rPr b="1" lang="en-US"/>
              <a:t>.</a:t>
            </a:r>
            <a:r>
              <a:rPr b="1" lang="en-US"/>
              <a:t> </a:t>
            </a:r>
            <a:r>
              <a:rPr b="1" lang="en-US"/>
              <a:t>सामाजिक</a:t>
            </a:r>
            <a:r>
              <a:rPr b="1" lang="en-US"/>
              <a:t> आकार</a:t>
            </a:r>
            <a:r>
              <a:rPr b="1" lang="en-US"/>
              <a:t>शास्त्र</a:t>
            </a:r>
            <a:r>
              <a:rPr lang="en-US"/>
              <a:t> यात</a:t>
            </a:r>
            <a:r>
              <a:rPr lang="en-US"/>
              <a:t> लोकसंख्या</a:t>
            </a:r>
            <a:r>
              <a:rPr lang="en-US"/>
              <a:t> सामाजिक</a:t>
            </a:r>
            <a:r>
              <a:rPr lang="en-US"/>
              <a:t> समूह</a:t>
            </a:r>
            <a:r>
              <a:rPr lang="en-US"/>
              <a:t> अनेक</a:t>
            </a:r>
            <a:r>
              <a:rPr lang="en-US"/>
              <a:t> सामाजिक</a:t>
            </a:r>
            <a:r>
              <a:rPr lang="en-US"/>
              <a:t> संस्था</a:t>
            </a:r>
            <a:r>
              <a:rPr lang="en-US"/>
              <a:t> इत्यादीचा अभ्यास</a:t>
            </a:r>
            <a:r>
              <a:rPr lang="en-US"/>
              <a:t> होतो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b="1" lang="en-US"/>
              <a:t>2</a:t>
            </a:r>
            <a:r>
              <a:rPr b="1" lang="en-US"/>
              <a:t>.</a:t>
            </a:r>
            <a:r>
              <a:rPr b="1" lang="en-US"/>
              <a:t> </a:t>
            </a:r>
            <a:r>
              <a:rPr b="1" lang="en-US"/>
              <a:t>सामाजिक</a:t>
            </a:r>
            <a:r>
              <a:rPr b="1" lang="en-US"/>
              <a:t> नियंत्रण</a:t>
            </a:r>
            <a:r>
              <a:rPr b="0" lang="en-US"/>
              <a:t> </a:t>
            </a:r>
            <a:r>
              <a:rPr b="0" lang="en-US"/>
              <a:t> यात</a:t>
            </a:r>
            <a:r>
              <a:rPr lang="en-US"/>
              <a:t> धर्म</a:t>
            </a:r>
            <a:r>
              <a:rPr lang="en-US"/>
              <a:t> नीती</a:t>
            </a:r>
            <a:r>
              <a:rPr lang="en-US"/>
              <a:t> कायदा</a:t>
            </a:r>
            <a:r>
              <a:rPr lang="en-US"/>
              <a:t> यासारख्या सामाजिक</a:t>
            </a:r>
            <a:r>
              <a:rPr lang="en-US"/>
              <a:t> नियंत्रणाच्या</a:t>
            </a:r>
            <a:r>
              <a:rPr lang="en-US"/>
              <a:t> साधनांचा</a:t>
            </a:r>
            <a:r>
              <a:rPr lang="en-US"/>
              <a:t> अभ्यास</a:t>
            </a:r>
            <a:r>
              <a:rPr lang="en-US"/>
              <a:t> होतो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b="1" lang="en-US"/>
              <a:t>3</a:t>
            </a:r>
            <a:r>
              <a:rPr b="1" lang="en-US"/>
              <a:t>.</a:t>
            </a:r>
            <a:r>
              <a:rPr b="1" lang="en-US"/>
              <a:t> </a:t>
            </a:r>
            <a:r>
              <a:rPr b="1" lang="en-US"/>
              <a:t>सामाजिक</a:t>
            </a:r>
            <a:r>
              <a:rPr b="1" lang="en-US"/>
              <a:t> प्रक्रिया</a:t>
            </a:r>
            <a:r>
              <a:rPr b="1" lang="en-US"/>
              <a:t> </a:t>
            </a:r>
            <a:r>
              <a:rPr b="1" lang="en-US"/>
              <a:t> </a:t>
            </a:r>
            <a:r>
              <a:rPr lang="en-US"/>
              <a:t>यात</a:t>
            </a:r>
            <a:r>
              <a:rPr lang="en-US"/>
              <a:t> सहकार्य स्पर्धा संघर्ष सामाजिक निवेदन आणि एकीकरण सामाजिक विकास व ऱ्हास यासारख्या सामाजिक प्रक्रियांचा</a:t>
            </a:r>
            <a:r>
              <a:rPr lang="en-US"/>
              <a:t> व</a:t>
            </a:r>
            <a:r>
              <a:rPr lang="en-US"/>
              <a:t> प्रकारांचा</a:t>
            </a:r>
            <a:r>
              <a:rPr lang="en-US"/>
              <a:t> अभ्यास</a:t>
            </a:r>
            <a:r>
              <a:rPr lang="en-US"/>
              <a:t> करावा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b="1" lang="en-US"/>
              <a:t>4</a:t>
            </a:r>
            <a:r>
              <a:rPr b="1" lang="en-US"/>
              <a:t>.</a:t>
            </a:r>
            <a:r>
              <a:rPr b="1" lang="en-US"/>
              <a:t> </a:t>
            </a:r>
            <a:r>
              <a:rPr b="1" lang="en-US"/>
              <a:t>सामाजिक</a:t>
            </a:r>
            <a:r>
              <a:rPr b="1" lang="en-US"/>
              <a:t> विकृती</a:t>
            </a:r>
            <a:r>
              <a:rPr b="1" lang="en-US"/>
              <a:t> शास्त्र</a:t>
            </a:r>
            <a:r>
              <a:rPr b="1" lang="en-US"/>
              <a:t> </a:t>
            </a:r>
            <a:r>
              <a:rPr lang="en-US"/>
              <a:t>यात</a:t>
            </a:r>
            <a:r>
              <a:rPr lang="en-US"/>
              <a:t> सामाजिक</a:t>
            </a:r>
            <a:r>
              <a:rPr lang="en-US"/>
              <a:t> </a:t>
            </a:r>
            <a:r>
              <a:rPr lang="en-US"/>
              <a:t> विष</a:t>
            </a:r>
            <a:r>
              <a:rPr lang="en-US"/>
              <a:t>मा</a:t>
            </a:r>
            <a:r>
              <a:rPr lang="en-US"/>
              <a:t>योजन</a:t>
            </a:r>
            <a:r>
              <a:rPr lang="en-US"/>
              <a:t>,</a:t>
            </a:r>
            <a:r>
              <a:rPr lang="en-US"/>
              <a:t> सामाजिक</a:t>
            </a:r>
            <a:r>
              <a:rPr lang="en-US"/>
              <a:t> </a:t>
            </a:r>
            <a:r>
              <a:rPr lang="en-US"/>
              <a:t>क्ष</a:t>
            </a:r>
            <a:r>
              <a:rPr lang="en-US"/>
              <a:t>ो</a:t>
            </a:r>
            <a:r>
              <a:rPr lang="en-US"/>
              <a:t>भ</a:t>
            </a:r>
            <a:r>
              <a:rPr lang="en-US"/>
              <a:t> इत्यादीचा</a:t>
            </a:r>
            <a:r>
              <a:rPr lang="en-US"/>
              <a:t> समावेश असतो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b="1" sz="2968" lang="en-US"/>
              <a:t>5</a:t>
            </a:r>
            <a:r>
              <a:rPr b="1" sz="2968" lang="en-US"/>
              <a:t>)</a:t>
            </a:r>
            <a:r>
              <a:rPr b="1" sz="2968" lang="en-US"/>
              <a:t> </a:t>
            </a:r>
            <a:r>
              <a:rPr b="1" sz="2968" lang="en-US"/>
              <a:t>किंगसले</a:t>
            </a:r>
            <a:r>
              <a:rPr b="1" sz="2968" lang="en-US"/>
              <a:t> डेविस</a:t>
            </a:r>
            <a:r>
              <a:rPr b="1" sz="2968" lang="en-US"/>
              <a:t>-</a:t>
            </a:r>
            <a:r>
              <a:rPr b="1" sz="2968" lang="en-US"/>
              <a:t> </a:t>
            </a:r>
            <a:endParaRPr b="1" sz="2968"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यांनी</a:t>
            </a:r>
            <a:r>
              <a:rPr lang="en-US"/>
              <a:t> समाज</a:t>
            </a:r>
            <a:r>
              <a:rPr lang="en-US"/>
              <a:t> रचना</a:t>
            </a:r>
            <a:r>
              <a:rPr lang="en-US"/>
              <a:t> सामाजिक</a:t>
            </a:r>
            <a:r>
              <a:rPr lang="en-US"/>
              <a:t> कार्य</a:t>
            </a:r>
            <a:r>
              <a:rPr lang="en-US"/>
              <a:t>,</a:t>
            </a:r>
            <a:r>
              <a:rPr lang="en-US"/>
              <a:t> सामाजिक</a:t>
            </a:r>
            <a:r>
              <a:rPr lang="en-US"/>
              <a:t> आंतरक्रिया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व्यक्ती</a:t>
            </a:r>
            <a:r>
              <a:rPr lang="en-US"/>
              <a:t> आणि</a:t>
            </a:r>
            <a:r>
              <a:rPr lang="en-US"/>
              <a:t> समाज</a:t>
            </a:r>
            <a:r>
              <a:rPr lang="en-US"/>
              <a:t>,</a:t>
            </a:r>
            <a:r>
              <a:rPr lang="en-US"/>
              <a:t> सामाजिक</a:t>
            </a:r>
            <a:r>
              <a:rPr lang="en-US"/>
              <a:t> परिवर्तन</a:t>
            </a:r>
            <a:r>
              <a:rPr lang="en-US"/>
              <a:t> अशा</a:t>
            </a:r>
            <a:r>
              <a:rPr lang="en-US"/>
              <a:t> पाच</a:t>
            </a:r>
            <a:r>
              <a:rPr lang="en-US"/>
              <a:t> भागात</a:t>
            </a:r>
            <a:r>
              <a:rPr lang="en-US"/>
              <a:t> समाजशास्त्रीय</a:t>
            </a:r>
            <a:r>
              <a:rPr lang="en-US"/>
              <a:t> अभ्यास</a:t>
            </a:r>
            <a:r>
              <a:rPr lang="en-US"/>
              <a:t> क्षेत्राची</a:t>
            </a:r>
            <a:r>
              <a:rPr lang="en-US"/>
              <a:t> विभागणी</a:t>
            </a:r>
            <a:r>
              <a:rPr lang="en-US"/>
              <a:t> केली आहे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"/>
          <p:cNvSpPr>
            <a:spLocks noGrp="1"/>
          </p:cNvSpPr>
          <p:nvPr>
            <p:ph type="title"/>
          </p:nvPr>
        </p:nvSpPr>
        <p:spPr>
          <a:xfrm>
            <a:off x="1631174" y="195255"/>
            <a:ext cx="6884176" cy="1495434"/>
          </a:xfrm>
          <a:solidFill>
            <a:srgbClr val="92D04F"/>
          </a:solidFill>
        </p:spPr>
        <p:txBody>
          <a:bodyPr/>
          <a:p>
            <a:r>
              <a:rPr lang="en-US"/>
              <a:t>सारांश</a:t>
            </a:r>
            <a:endParaRPr lang="en-US"/>
          </a:p>
        </p:txBody>
      </p:sp>
      <p:sp>
        <p:nvSpPr>
          <p:cNvPr id="1048615" name=""/>
          <p:cNvSpPr>
            <a:spLocks noGrp="1"/>
          </p:cNvSpPr>
          <p:nvPr>
            <p:ph idx="1"/>
          </p:nvPr>
        </p:nvSpPr>
        <p:spPr>
          <a:xfrm>
            <a:off x="1651473" y="1704811"/>
            <a:ext cx="6834597" cy="4878535"/>
          </a:xfrm>
          <a:solidFill>
            <a:srgbClr val="FFE100"/>
          </a:solidFill>
        </p:spPr>
        <p:txBody>
          <a:bodyPr>
            <a:normAutofit fontScale="67857" lnSpcReduction="20000"/>
          </a:bodyPr>
          <a:p>
            <a:pPr indent="0" marL="0">
              <a:buNone/>
            </a:pP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समाजशास्त्र</a:t>
            </a:r>
            <a:r>
              <a:rPr lang="en-US">
                <a:solidFill>
                  <a:srgbClr val="36363D"/>
                </a:solidFill>
              </a:rPr>
              <a:t> ते</a:t>
            </a:r>
            <a:r>
              <a:rPr lang="en-US">
                <a:solidFill>
                  <a:srgbClr val="36363D"/>
                </a:solidFill>
              </a:rPr>
              <a:t> समाजजीवनाचा</a:t>
            </a:r>
            <a:r>
              <a:rPr lang="en-US">
                <a:solidFill>
                  <a:srgbClr val="36363D"/>
                </a:solidFill>
              </a:rPr>
              <a:t> शास्त्रीय</a:t>
            </a:r>
            <a:r>
              <a:rPr lang="en-US">
                <a:solidFill>
                  <a:srgbClr val="36363D"/>
                </a:solidFill>
              </a:rPr>
              <a:t> दृष्टिकोनातून</a:t>
            </a:r>
            <a:r>
              <a:rPr lang="en-US">
                <a:solidFill>
                  <a:srgbClr val="36363D"/>
                </a:solidFill>
              </a:rPr>
              <a:t> अभ्यास</a:t>
            </a:r>
            <a:r>
              <a:rPr lang="en-US">
                <a:solidFill>
                  <a:srgbClr val="36363D"/>
                </a:solidFill>
              </a:rPr>
              <a:t> करणारे</a:t>
            </a:r>
            <a:r>
              <a:rPr lang="en-US">
                <a:solidFill>
                  <a:srgbClr val="36363D"/>
                </a:solidFill>
              </a:rPr>
              <a:t> शास्त्र आहे</a:t>
            </a:r>
            <a:r>
              <a:rPr lang="en-US">
                <a:solidFill>
                  <a:srgbClr val="36363D"/>
                </a:solidFill>
              </a:rPr>
              <a:t>.</a:t>
            </a:r>
            <a:r>
              <a:rPr lang="en-US">
                <a:solidFill>
                  <a:srgbClr val="36363D"/>
                </a:solidFill>
              </a:rPr>
              <a:t> समाजशास्त्र</a:t>
            </a:r>
            <a:r>
              <a:rPr lang="en-US">
                <a:solidFill>
                  <a:srgbClr val="36363D"/>
                </a:solidFill>
              </a:rPr>
              <a:t> हा शब्द</a:t>
            </a:r>
            <a:r>
              <a:rPr lang="en-US">
                <a:solidFill>
                  <a:srgbClr val="36363D"/>
                </a:solidFill>
              </a:rPr>
              <a:t> सर्वप्रथम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1</a:t>
            </a:r>
            <a:r>
              <a:rPr lang="en-US">
                <a:solidFill>
                  <a:srgbClr val="36363D"/>
                </a:solidFill>
              </a:rPr>
              <a:t>8</a:t>
            </a:r>
            <a:r>
              <a:rPr lang="en-US">
                <a:solidFill>
                  <a:srgbClr val="36363D"/>
                </a:solidFill>
              </a:rPr>
              <a:t>38 मध्ये</a:t>
            </a:r>
            <a:r>
              <a:rPr lang="en-US">
                <a:solidFill>
                  <a:srgbClr val="36363D"/>
                </a:solidFill>
              </a:rPr>
              <a:t> ऑगस्ट</a:t>
            </a:r>
            <a:r>
              <a:rPr lang="en-US">
                <a:solidFill>
                  <a:srgbClr val="36363D"/>
                </a:solidFill>
              </a:rPr>
              <a:t> कॉ</a:t>
            </a:r>
            <a:r>
              <a:rPr lang="en-US">
                <a:solidFill>
                  <a:srgbClr val="36363D"/>
                </a:solidFill>
              </a:rPr>
              <a:t>म्</a:t>
            </a:r>
            <a:r>
              <a:rPr lang="en-US">
                <a:solidFill>
                  <a:srgbClr val="36363D"/>
                </a:solidFill>
              </a:rPr>
              <a:t>ट</a:t>
            </a:r>
            <a:r>
              <a:rPr lang="en-US">
                <a:solidFill>
                  <a:srgbClr val="36363D"/>
                </a:solidFill>
              </a:rPr>
              <a:t> यांनी</a:t>
            </a:r>
            <a:r>
              <a:rPr lang="en-US">
                <a:solidFill>
                  <a:srgbClr val="36363D"/>
                </a:solidFill>
              </a:rPr>
              <a:t> वापरला आहे</a:t>
            </a:r>
            <a:r>
              <a:rPr lang="en-US">
                <a:solidFill>
                  <a:srgbClr val="36363D"/>
                </a:solidFill>
              </a:rPr>
              <a:t>.</a:t>
            </a:r>
            <a:r>
              <a:rPr lang="en-US">
                <a:solidFill>
                  <a:srgbClr val="36363D"/>
                </a:solidFill>
              </a:rPr>
              <a:t> अलीकडच्या काळात</a:t>
            </a:r>
            <a:r>
              <a:rPr lang="en-US">
                <a:solidFill>
                  <a:srgbClr val="36363D"/>
                </a:solidFill>
              </a:rPr>
              <a:t> सर्वच</a:t>
            </a:r>
            <a:r>
              <a:rPr lang="en-US">
                <a:solidFill>
                  <a:srgbClr val="36363D"/>
                </a:solidFill>
              </a:rPr>
              <a:t> विद्यापीठात</a:t>
            </a:r>
            <a:r>
              <a:rPr lang="en-US">
                <a:solidFill>
                  <a:srgbClr val="36363D"/>
                </a:solidFill>
              </a:rPr>
              <a:t> व</a:t>
            </a:r>
            <a:r>
              <a:rPr lang="en-US">
                <a:solidFill>
                  <a:srgbClr val="36363D"/>
                </a:solidFill>
              </a:rPr>
              <a:t> महाविद्यालयात</a:t>
            </a:r>
            <a:r>
              <a:rPr lang="en-US">
                <a:solidFill>
                  <a:srgbClr val="36363D"/>
                </a:solidFill>
              </a:rPr>
              <a:t> समाजशास्त्र</a:t>
            </a:r>
            <a:r>
              <a:rPr lang="en-US">
                <a:solidFill>
                  <a:srgbClr val="36363D"/>
                </a:solidFill>
              </a:rPr>
              <a:t> विषयाचा अभ्यास</a:t>
            </a:r>
            <a:r>
              <a:rPr lang="en-US">
                <a:solidFill>
                  <a:srgbClr val="36363D"/>
                </a:solidFill>
              </a:rPr>
              <a:t> दिवसेंदिवस</a:t>
            </a:r>
            <a:r>
              <a:rPr lang="en-US">
                <a:solidFill>
                  <a:srgbClr val="36363D"/>
                </a:solidFill>
              </a:rPr>
              <a:t> वाढत</a:t>
            </a:r>
            <a:r>
              <a:rPr lang="en-US">
                <a:solidFill>
                  <a:srgbClr val="36363D"/>
                </a:solidFill>
              </a:rPr>
              <a:t> आहे</a:t>
            </a:r>
            <a:r>
              <a:rPr lang="en-US">
                <a:solidFill>
                  <a:srgbClr val="36363D"/>
                </a:solidFill>
              </a:rPr>
              <a:t>.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शास्त्रामध्ये</a:t>
            </a:r>
            <a:r>
              <a:rPr lang="en-US">
                <a:solidFill>
                  <a:srgbClr val="36363D"/>
                </a:solidFill>
              </a:rPr>
              <a:t> सामाजिक</a:t>
            </a:r>
            <a:r>
              <a:rPr lang="en-US">
                <a:solidFill>
                  <a:srgbClr val="36363D"/>
                </a:solidFill>
              </a:rPr>
              <a:t> समूह</a:t>
            </a:r>
            <a:r>
              <a:rPr lang="en-US">
                <a:solidFill>
                  <a:srgbClr val="36363D"/>
                </a:solidFill>
              </a:rPr>
              <a:t>,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सामाजिक</a:t>
            </a:r>
            <a:r>
              <a:rPr lang="en-US">
                <a:solidFill>
                  <a:srgbClr val="36363D"/>
                </a:solidFill>
              </a:rPr>
              <a:t> संबंध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,</a:t>
            </a:r>
            <a:r>
              <a:rPr lang="en-US">
                <a:solidFill>
                  <a:srgbClr val="36363D"/>
                </a:solidFill>
              </a:rPr>
              <a:t>सामाजिक</a:t>
            </a:r>
            <a:r>
              <a:rPr lang="en-US">
                <a:solidFill>
                  <a:srgbClr val="36363D"/>
                </a:solidFill>
              </a:rPr>
              <a:t> संस्था</a:t>
            </a:r>
            <a:r>
              <a:rPr lang="en-US">
                <a:solidFill>
                  <a:srgbClr val="36363D"/>
                </a:solidFill>
              </a:rPr>
              <a:t>,</a:t>
            </a:r>
            <a:r>
              <a:rPr lang="en-US">
                <a:solidFill>
                  <a:srgbClr val="36363D"/>
                </a:solidFill>
              </a:rPr>
              <a:t> सामाजिक</a:t>
            </a:r>
            <a:r>
              <a:rPr lang="en-US">
                <a:solidFill>
                  <a:srgbClr val="36363D"/>
                </a:solidFill>
              </a:rPr>
              <a:t> परिवर्तन</a:t>
            </a:r>
            <a:r>
              <a:rPr lang="en-US">
                <a:solidFill>
                  <a:srgbClr val="36363D"/>
                </a:solidFill>
              </a:rPr>
              <a:t>,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सामाजिक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समस्या</a:t>
            </a:r>
            <a:r>
              <a:rPr lang="en-US">
                <a:solidFill>
                  <a:srgbClr val="36363D"/>
                </a:solidFill>
              </a:rPr>
              <a:t> इत्यादीचा सखोल अभ्यास केला जातो</a:t>
            </a:r>
            <a:r>
              <a:rPr lang="en-US">
                <a:solidFill>
                  <a:srgbClr val="36363D"/>
                </a:solidFill>
              </a:rPr>
              <a:t>.</a:t>
            </a:r>
            <a:endParaRPr lang="en-US">
              <a:solidFill>
                <a:srgbClr val="36363D"/>
              </a:solidFill>
            </a:endParaRPr>
          </a:p>
          <a:p>
            <a:pPr algn="l" indent="0" marL="0">
              <a:lnSpc>
                <a:spcPct val="120000"/>
              </a:lnSpc>
              <a:buNone/>
            </a:pP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समाजशास्त्राच्या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व्याप्ती</a:t>
            </a:r>
            <a:r>
              <a:rPr lang="en-US">
                <a:solidFill>
                  <a:srgbClr val="36363D"/>
                </a:solidFill>
              </a:rPr>
              <a:t>च्या</a:t>
            </a:r>
            <a:r>
              <a:rPr lang="en-US">
                <a:solidFill>
                  <a:srgbClr val="36363D"/>
                </a:solidFill>
              </a:rPr>
              <a:t> संदर्भात</a:t>
            </a:r>
            <a:r>
              <a:rPr lang="en-US">
                <a:solidFill>
                  <a:srgbClr val="36363D"/>
                </a:solidFill>
              </a:rPr>
              <a:t> स्वरूप</a:t>
            </a:r>
            <a:r>
              <a:rPr lang="en-US">
                <a:solidFill>
                  <a:srgbClr val="36363D"/>
                </a:solidFill>
              </a:rPr>
              <a:t>प्रधान</a:t>
            </a:r>
            <a:r>
              <a:rPr lang="en-US">
                <a:solidFill>
                  <a:srgbClr val="36363D"/>
                </a:solidFill>
              </a:rPr>
              <a:t> आणि</a:t>
            </a:r>
            <a:r>
              <a:rPr lang="en-US">
                <a:solidFill>
                  <a:srgbClr val="36363D"/>
                </a:solidFill>
              </a:rPr>
              <a:t> समन्वयात्मक</a:t>
            </a:r>
            <a:r>
              <a:rPr lang="en-US">
                <a:solidFill>
                  <a:srgbClr val="36363D"/>
                </a:solidFill>
              </a:rPr>
              <a:t> असे दोन दृष्टीकोण</a:t>
            </a:r>
            <a:r>
              <a:rPr lang="en-US">
                <a:solidFill>
                  <a:srgbClr val="36363D"/>
                </a:solidFill>
              </a:rPr>
              <a:t> परस्पर</a:t>
            </a:r>
            <a:r>
              <a:rPr lang="en-US">
                <a:solidFill>
                  <a:srgbClr val="36363D"/>
                </a:solidFill>
              </a:rPr>
              <a:t> विरोधी</a:t>
            </a:r>
            <a:r>
              <a:rPr lang="en-US">
                <a:solidFill>
                  <a:srgbClr val="36363D"/>
                </a:solidFill>
              </a:rPr>
              <a:t> टोकाचे</a:t>
            </a:r>
            <a:r>
              <a:rPr lang="en-US">
                <a:solidFill>
                  <a:srgbClr val="36363D"/>
                </a:solidFill>
              </a:rPr>
              <a:t> किंवा</a:t>
            </a:r>
            <a:r>
              <a:rPr lang="en-US">
                <a:solidFill>
                  <a:srgbClr val="36363D"/>
                </a:solidFill>
              </a:rPr>
              <a:t> संघर्षात्मक</a:t>
            </a:r>
            <a:r>
              <a:rPr lang="en-US">
                <a:solidFill>
                  <a:srgbClr val="36363D"/>
                </a:solidFill>
              </a:rPr>
              <a:t> स्वरूपाचे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वाटतात</a:t>
            </a:r>
            <a:r>
              <a:rPr lang="en-US">
                <a:solidFill>
                  <a:srgbClr val="36363D"/>
                </a:solidFill>
              </a:rPr>
              <a:t> पण</a:t>
            </a:r>
            <a:r>
              <a:rPr lang="en-US">
                <a:solidFill>
                  <a:srgbClr val="36363D"/>
                </a:solidFill>
              </a:rPr>
              <a:t> ते</a:t>
            </a:r>
            <a:r>
              <a:rPr lang="en-US">
                <a:solidFill>
                  <a:srgbClr val="36363D"/>
                </a:solidFill>
              </a:rPr>
              <a:t> तसे</a:t>
            </a:r>
            <a:r>
              <a:rPr lang="en-US">
                <a:solidFill>
                  <a:srgbClr val="36363D"/>
                </a:solidFill>
              </a:rPr>
              <a:t> नाही</a:t>
            </a:r>
            <a:r>
              <a:rPr lang="en-US">
                <a:solidFill>
                  <a:srgbClr val="36363D"/>
                </a:solidFill>
              </a:rPr>
              <a:t>.</a:t>
            </a:r>
            <a:r>
              <a:rPr lang="en-US">
                <a:solidFill>
                  <a:srgbClr val="36363D"/>
                </a:solidFill>
              </a:rPr>
              <a:t> समाज</a:t>
            </a:r>
            <a:r>
              <a:rPr lang="en-US">
                <a:solidFill>
                  <a:srgbClr val="36363D"/>
                </a:solidFill>
              </a:rPr>
              <a:t> ज्या लहान</a:t>
            </a:r>
            <a:r>
              <a:rPr lang="en-US">
                <a:solidFill>
                  <a:srgbClr val="36363D"/>
                </a:solidFill>
              </a:rPr>
              <a:t> घटकांनी बनतो</a:t>
            </a:r>
            <a:r>
              <a:rPr lang="en-US">
                <a:solidFill>
                  <a:srgbClr val="36363D"/>
                </a:solidFill>
              </a:rPr>
              <a:t> त्यांचा</a:t>
            </a:r>
            <a:r>
              <a:rPr lang="en-US">
                <a:solidFill>
                  <a:srgbClr val="36363D"/>
                </a:solidFill>
              </a:rPr>
              <a:t> अभ्यास</a:t>
            </a:r>
            <a:r>
              <a:rPr lang="en-US">
                <a:solidFill>
                  <a:srgbClr val="36363D"/>
                </a:solidFill>
              </a:rPr>
              <a:t> समाजशास्त्रात</a:t>
            </a:r>
            <a:r>
              <a:rPr lang="en-US">
                <a:solidFill>
                  <a:srgbClr val="36363D"/>
                </a:solidFill>
              </a:rPr>
              <a:t> व्हावा</a:t>
            </a:r>
            <a:r>
              <a:rPr lang="en-US">
                <a:solidFill>
                  <a:srgbClr val="36363D"/>
                </a:solidFill>
              </a:rPr>
              <a:t> असा सूर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स्वरूप</a:t>
            </a:r>
            <a:r>
              <a:rPr lang="en-US">
                <a:solidFill>
                  <a:srgbClr val="36363D"/>
                </a:solidFill>
              </a:rPr>
              <a:t>प्रधान</a:t>
            </a:r>
            <a:r>
              <a:rPr lang="en-US">
                <a:solidFill>
                  <a:srgbClr val="36363D"/>
                </a:solidFill>
              </a:rPr>
              <a:t> विचार</a:t>
            </a:r>
            <a:r>
              <a:rPr lang="en-US">
                <a:solidFill>
                  <a:srgbClr val="36363D"/>
                </a:solidFill>
              </a:rPr>
              <a:t>धा</a:t>
            </a:r>
            <a:r>
              <a:rPr lang="en-US">
                <a:solidFill>
                  <a:srgbClr val="36363D"/>
                </a:solidFill>
              </a:rPr>
              <a:t>र</a:t>
            </a:r>
            <a:r>
              <a:rPr lang="en-US">
                <a:solidFill>
                  <a:srgbClr val="36363D"/>
                </a:solidFill>
              </a:rPr>
              <a:t>े</a:t>
            </a:r>
            <a:r>
              <a:rPr lang="en-US">
                <a:solidFill>
                  <a:srgbClr val="36363D"/>
                </a:solidFill>
              </a:rPr>
              <a:t>त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दिसतो</a:t>
            </a:r>
            <a:r>
              <a:rPr lang="en-US">
                <a:solidFill>
                  <a:srgbClr val="36363D"/>
                </a:solidFill>
              </a:rPr>
              <a:t> तर</a:t>
            </a:r>
            <a:r>
              <a:rPr lang="en-US">
                <a:solidFill>
                  <a:srgbClr val="36363D"/>
                </a:solidFill>
              </a:rPr>
              <a:t> समग्र</a:t>
            </a:r>
            <a:r>
              <a:rPr lang="en-US">
                <a:solidFill>
                  <a:srgbClr val="36363D"/>
                </a:solidFill>
              </a:rPr>
              <a:t> समाज</a:t>
            </a:r>
            <a:r>
              <a:rPr lang="en-US">
                <a:solidFill>
                  <a:srgbClr val="36363D"/>
                </a:solidFill>
              </a:rPr>
              <a:t> हाच</a:t>
            </a:r>
            <a:r>
              <a:rPr lang="en-US">
                <a:solidFill>
                  <a:srgbClr val="36363D"/>
                </a:solidFill>
              </a:rPr>
              <a:t> समाजशास्त्राचा</a:t>
            </a:r>
            <a:r>
              <a:rPr lang="en-US">
                <a:solidFill>
                  <a:srgbClr val="36363D"/>
                </a:solidFill>
              </a:rPr>
              <a:t> अभ्यास</a:t>
            </a:r>
            <a:r>
              <a:rPr lang="en-US">
                <a:solidFill>
                  <a:srgbClr val="36363D"/>
                </a:solidFill>
              </a:rPr>
              <a:t> विषय</a:t>
            </a:r>
            <a:r>
              <a:rPr lang="en-US">
                <a:solidFill>
                  <a:srgbClr val="36363D"/>
                </a:solidFill>
              </a:rPr>
              <a:t> असावा</a:t>
            </a:r>
            <a:r>
              <a:rPr lang="en-US">
                <a:solidFill>
                  <a:srgbClr val="36363D"/>
                </a:solidFill>
              </a:rPr>
              <a:t> असे</a:t>
            </a:r>
            <a:r>
              <a:rPr lang="en-US">
                <a:solidFill>
                  <a:srgbClr val="36363D"/>
                </a:solidFill>
              </a:rPr>
              <a:t> समन्वयात्मक</a:t>
            </a:r>
            <a:r>
              <a:rPr lang="en-US">
                <a:solidFill>
                  <a:srgbClr val="36363D"/>
                </a:solidFill>
              </a:rPr>
              <a:t> संप्रदायाचा</a:t>
            </a:r>
            <a:r>
              <a:rPr lang="en-US">
                <a:solidFill>
                  <a:srgbClr val="36363D"/>
                </a:solidFill>
              </a:rPr>
              <a:t> आग्रह</a:t>
            </a:r>
            <a:r>
              <a:rPr lang="en-US">
                <a:solidFill>
                  <a:srgbClr val="36363D"/>
                </a:solidFill>
              </a:rPr>
              <a:t> दिसतो</a:t>
            </a:r>
            <a:r>
              <a:rPr lang="en-US">
                <a:solidFill>
                  <a:srgbClr val="36363D"/>
                </a:solidFill>
              </a:rPr>
              <a:t> वस्तुतः</a:t>
            </a:r>
            <a:r>
              <a:rPr lang="en-US">
                <a:solidFill>
                  <a:srgbClr val="36363D"/>
                </a:solidFill>
              </a:rPr>
              <a:t> समाजाचे</a:t>
            </a:r>
            <a:r>
              <a:rPr lang="en-US">
                <a:solidFill>
                  <a:srgbClr val="36363D"/>
                </a:solidFill>
              </a:rPr>
              <a:t> विविध भाग</a:t>
            </a:r>
            <a:r>
              <a:rPr lang="en-US">
                <a:solidFill>
                  <a:srgbClr val="36363D"/>
                </a:solidFill>
              </a:rPr>
              <a:t> परस्पर संबंधित असतात त्यामुळे इतर भागांना वेगळे करून एका एका भागाचा स्वतंत्रपणे अभ्यास करणे अवघड आहे</a:t>
            </a:r>
            <a:r>
              <a:rPr lang="en-US">
                <a:solidFill>
                  <a:srgbClr val="36363D"/>
                </a:solidFill>
              </a:rPr>
              <a:t>.</a:t>
            </a:r>
            <a:r>
              <a:rPr lang="en-US">
                <a:solidFill>
                  <a:srgbClr val="36363D"/>
                </a:solidFill>
              </a:rPr>
              <a:t> त्याचप्रमाणे विविध घटकांचा अभ्यास केल्याशिवाय समग्र समाजाचा ही अभ्यास करणे अवघड आहे</a:t>
            </a:r>
            <a:r>
              <a:rPr lang="en-US">
                <a:solidFill>
                  <a:srgbClr val="36363D"/>
                </a:solidFill>
              </a:rPr>
              <a:t>.</a:t>
            </a:r>
            <a:r>
              <a:rPr lang="en-US">
                <a:solidFill>
                  <a:srgbClr val="36363D"/>
                </a:solidFill>
              </a:rPr>
              <a:t> त्यामुळे दोन्ही दृष्टिकोण परस्परपूरक व परस्पर संबंधित आहेत असे म्हणावे लागेल</a:t>
            </a:r>
            <a:r>
              <a:rPr lang="en-US">
                <a:solidFill>
                  <a:srgbClr val="36363D"/>
                </a:solidFill>
              </a:rPr>
              <a:t>.</a:t>
            </a:r>
            <a:endParaRPr lang="en-US">
              <a:solidFill>
                <a:srgbClr val="36363D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"/>
          <p:cNvSpPr>
            <a:spLocks noGrp="1"/>
          </p:cNvSpPr>
          <p:nvPr>
            <p:ph idx="1"/>
          </p:nvPr>
        </p:nvSpPr>
        <p:spPr>
          <a:solidFill>
            <a:srgbClr val="98CC00"/>
          </a:solidFill>
        </p:spPr>
        <p:txBody>
          <a:bodyPr/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b="1" sz="4500" lang="en-US"/>
              <a:t> </a:t>
            </a:r>
            <a:r>
              <a:rPr b="1" sz="4900" lang="en-US">
                <a:solidFill>
                  <a:srgbClr val="02A5E3"/>
                </a:solidFill>
              </a:rPr>
              <a:t> </a:t>
            </a:r>
            <a:r>
              <a:rPr b="1" sz="5900" lang="en-US">
                <a:solidFill>
                  <a:srgbClr val="02A5E3"/>
                </a:solidFill>
              </a:rPr>
              <a:t>धन्यवाद</a:t>
            </a:r>
            <a:endParaRPr b="1" sz="5900" lang="en-US">
              <a:solidFill>
                <a:srgbClr val="02A5E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>
          <a:xfrm>
            <a:off x="1496776" y="200612"/>
            <a:ext cx="6871369" cy="1757299"/>
          </a:xfrm>
          <a:solidFill>
            <a:srgbClr val="92D04F"/>
          </a:solidFill>
        </p:spPr>
        <p:txBody>
          <a:bodyPr/>
          <a:p>
            <a:r>
              <a:rPr lang="en-US">
                <a:solidFill>
                  <a:srgbClr val="36363D"/>
                </a:solidFill>
              </a:rPr>
              <a:t>आज आपण</a:t>
            </a:r>
            <a:r>
              <a:rPr lang="en-US">
                <a:solidFill>
                  <a:srgbClr val="36363D"/>
                </a:solidFill>
              </a:rPr>
              <a:t> काय</a:t>
            </a:r>
            <a:r>
              <a:rPr lang="en-US">
                <a:solidFill>
                  <a:srgbClr val="36363D"/>
                </a:solidFill>
              </a:rPr>
              <a:t> शिकणार</a:t>
            </a:r>
            <a:r>
              <a:rPr lang="en-US">
                <a:solidFill>
                  <a:srgbClr val="36363D"/>
                </a:solidFill>
              </a:rPr>
              <a:t> आहोत</a:t>
            </a:r>
            <a:r>
              <a:rPr lang="en-US">
                <a:solidFill>
                  <a:srgbClr val="36363D"/>
                </a:solidFill>
              </a:rPr>
              <a:t>?</a:t>
            </a:r>
            <a:endParaRPr lang="en-US">
              <a:solidFill>
                <a:srgbClr val="36363D"/>
              </a:solidFill>
            </a:endParaRPr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>
          <a:xfrm>
            <a:off x="1496775" y="1957910"/>
            <a:ext cx="6964457" cy="4828433"/>
          </a:xfrm>
          <a:solidFill>
            <a:srgbClr val="FFE100"/>
          </a:solidFill>
        </p:spPr>
        <p:txBody>
          <a:bodyPr>
            <a:normAutofit fontScale="96429" lnSpcReduction="20000"/>
          </a:bodyPr>
          <a:p>
            <a:pPr indent="0" marL="0">
              <a:buNone/>
            </a:pPr>
            <a:r>
              <a:rPr lang="en-US"/>
              <a:t>या</a:t>
            </a:r>
            <a:r>
              <a:rPr lang="en-US"/>
              <a:t> </a:t>
            </a:r>
            <a:r>
              <a:rPr lang="en-US"/>
              <a:t>पी</a:t>
            </a:r>
            <a:r>
              <a:rPr lang="en-US"/>
              <a:t> पी</a:t>
            </a:r>
            <a:r>
              <a:rPr lang="en-US"/>
              <a:t> टी</a:t>
            </a:r>
            <a:r>
              <a:rPr lang="en-US"/>
              <a:t> </a:t>
            </a:r>
            <a:r>
              <a:rPr lang="en-US"/>
              <a:t>च्या</a:t>
            </a:r>
            <a:r>
              <a:rPr lang="en-US"/>
              <a:t> माध्यमातून</a:t>
            </a:r>
            <a:r>
              <a:rPr lang="en-US"/>
              <a:t> समाजशास्त्रातील</a:t>
            </a:r>
            <a:r>
              <a:rPr lang="en-US"/>
              <a:t> पुढील गोष्टी</a:t>
            </a:r>
            <a:r>
              <a:rPr lang="en-US"/>
              <a:t> आपण</a:t>
            </a:r>
            <a:r>
              <a:rPr lang="en-US"/>
              <a:t> शिकणार आहोत</a:t>
            </a:r>
            <a:r>
              <a:rPr lang="en-US"/>
              <a:t>.</a:t>
            </a:r>
            <a:endParaRPr lang="en-US"/>
          </a:p>
          <a:p>
            <a:pPr>
              <a:buFont typeface="Wingdings" charset="2"/>
              <a:buChar char="n"/>
            </a:pPr>
            <a:r>
              <a:rPr lang="en-US"/>
              <a:t> </a:t>
            </a:r>
            <a:r>
              <a:rPr lang="en-US"/>
              <a:t>आपणास</a:t>
            </a:r>
            <a:r>
              <a:rPr lang="en-US"/>
              <a:t> समाजशास्त्राचा</a:t>
            </a:r>
            <a:r>
              <a:rPr lang="en-US"/>
              <a:t> अर्थ </a:t>
            </a:r>
            <a:r>
              <a:rPr lang="en-US"/>
              <a:t>समजणार </a:t>
            </a:r>
            <a:r>
              <a:rPr lang="en-US"/>
              <a:t>आहे</a:t>
            </a:r>
            <a:r>
              <a:rPr lang="en-US"/>
              <a:t>.</a:t>
            </a:r>
            <a:endParaRPr lang="en-US"/>
          </a:p>
          <a:p>
            <a:pPr>
              <a:buFont typeface="Wingdings" charset="2"/>
              <a:buChar char="n"/>
            </a:pPr>
            <a:r>
              <a:rPr lang="en-US"/>
              <a:t> </a:t>
            </a:r>
            <a:r>
              <a:rPr lang="en-US"/>
              <a:t>विविध</a:t>
            </a:r>
            <a:r>
              <a:rPr lang="en-US"/>
              <a:t> विचारवंतांच्या</a:t>
            </a:r>
            <a:r>
              <a:rPr lang="en-US"/>
              <a:t> समाजशास्त्रीय</a:t>
            </a:r>
            <a:r>
              <a:rPr lang="en-US"/>
              <a:t> व्याख्यांचा अभ्यास</a:t>
            </a:r>
            <a:r>
              <a:rPr lang="en-US"/>
              <a:t> करणार</a:t>
            </a:r>
            <a:r>
              <a:rPr lang="en-US"/>
              <a:t> आहोत</a:t>
            </a:r>
            <a:r>
              <a:rPr lang="en-US"/>
              <a:t>.</a:t>
            </a:r>
            <a:endParaRPr lang="en-US"/>
          </a:p>
          <a:p>
            <a:pPr>
              <a:buFont typeface="Wingdings" charset="2"/>
              <a:buChar char="n"/>
            </a:pPr>
            <a:r>
              <a:rPr lang="en-US"/>
              <a:t> </a:t>
            </a:r>
            <a:r>
              <a:rPr lang="en-US"/>
              <a:t>समाजशास्त्राचा</a:t>
            </a:r>
            <a:r>
              <a:rPr lang="en-US"/>
              <a:t> अभ्यास</a:t>
            </a:r>
            <a:r>
              <a:rPr lang="en-US"/>
              <a:t> विष</a:t>
            </a:r>
            <a:r>
              <a:rPr lang="en-US"/>
              <a:t>य</a:t>
            </a:r>
            <a:r>
              <a:rPr lang="en-US"/>
              <a:t> </a:t>
            </a:r>
            <a:r>
              <a:rPr lang="en-US"/>
              <a:t> शिकता येणार</a:t>
            </a:r>
            <a:r>
              <a:rPr lang="en-US"/>
              <a:t> आहे</a:t>
            </a:r>
            <a:r>
              <a:rPr lang="en-US"/>
              <a:t>.</a:t>
            </a:r>
            <a:endParaRPr lang="en-US"/>
          </a:p>
          <a:p>
            <a:pPr>
              <a:buFont typeface="Wingdings" charset="2"/>
              <a:buChar char="n"/>
            </a:pPr>
            <a:r>
              <a:rPr lang="en-US"/>
              <a:t> </a:t>
            </a:r>
            <a:r>
              <a:rPr lang="en-US"/>
              <a:t>समाजशास्त्राची</a:t>
            </a:r>
            <a:r>
              <a:rPr lang="en-US"/>
              <a:t> व्याप्ती</a:t>
            </a:r>
            <a:r>
              <a:rPr lang="en-US"/>
              <a:t> समजण्यासाठी</a:t>
            </a:r>
            <a:r>
              <a:rPr lang="en-US"/>
              <a:t> मदत</a:t>
            </a:r>
            <a:r>
              <a:rPr lang="en-US"/>
              <a:t> होणार</a:t>
            </a:r>
            <a:r>
              <a:rPr lang="en-US"/>
              <a:t> आहे</a:t>
            </a:r>
            <a:r>
              <a:rPr lang="en-US"/>
              <a:t>.</a:t>
            </a:r>
            <a:endParaRPr lang="en-US"/>
          </a:p>
          <a:p>
            <a:pPr>
              <a:buFont typeface="Wingdings" charset="2"/>
              <a:buChar char="n"/>
            </a:pPr>
            <a:r>
              <a:rPr lang="en-US"/>
              <a:t> </a:t>
            </a:r>
            <a:r>
              <a:rPr lang="en-US"/>
              <a:t>समाजशास्त्राच्या</a:t>
            </a:r>
            <a:r>
              <a:rPr lang="en-US"/>
              <a:t> व्याप्ती</a:t>
            </a:r>
            <a:r>
              <a:rPr lang="en-US"/>
              <a:t> संदर्भात</a:t>
            </a:r>
            <a:r>
              <a:rPr lang="en-US"/>
              <a:t> स्वरूप</a:t>
            </a:r>
            <a:r>
              <a:rPr lang="en-US"/>
              <a:t> प्रधान</a:t>
            </a:r>
            <a:r>
              <a:rPr lang="en-US"/>
              <a:t> व</a:t>
            </a:r>
            <a:r>
              <a:rPr lang="en-US"/>
              <a:t> समन्वयात्मक</a:t>
            </a:r>
            <a:r>
              <a:rPr lang="en-US"/>
              <a:t> संप्रदाय</a:t>
            </a:r>
            <a:r>
              <a:rPr lang="en-US"/>
              <a:t> यांचा</a:t>
            </a:r>
            <a:r>
              <a:rPr lang="en-US"/>
              <a:t> परिचय</a:t>
            </a:r>
            <a:r>
              <a:rPr lang="en-US"/>
              <a:t> करून</a:t>
            </a:r>
            <a:r>
              <a:rPr lang="en-US"/>
              <a:t> घेणार आहोत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>
          <a:xfrm>
            <a:off x="1504711" y="314747"/>
            <a:ext cx="7010638" cy="1510877"/>
          </a:xfrm>
          <a:solidFill>
            <a:srgbClr val="92D04F"/>
          </a:solidFill>
        </p:spPr>
        <p:txBody>
          <a:bodyPr/>
          <a:p>
            <a:r>
              <a:rPr altLang="en-US" lang="en-IN"/>
              <a:t>प्रस्तावना</a:t>
            </a:r>
            <a:r>
              <a:rPr altLang="en-IN" lang="en-US"/>
              <a:t>:</a:t>
            </a:r>
            <a:r>
              <a:rPr altLang="en-IN" lang="en-US"/>
              <a:t> </a:t>
            </a:r>
            <a:endParaRPr lang="en-IN"/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>
          <a:xfrm>
            <a:off x="1469640" y="1825625"/>
            <a:ext cx="7045710" cy="4204142"/>
          </a:xfrm>
          <a:solidFill>
            <a:srgbClr val="FFE100"/>
          </a:solidFill>
        </p:spPr>
        <p:txBody>
          <a:bodyPr>
            <a:normAutofit fontScale="85714" lnSpcReduction="20000"/>
          </a:bodyPr>
          <a:p>
            <a:pPr indent="0" marL="0">
              <a:buNone/>
            </a:pP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US" lang="en-IN"/>
              <a:t>मानव हा समाजशील प्राणी आहे</a:t>
            </a:r>
            <a:r>
              <a:rPr altLang="en-IN" lang="en-US"/>
              <a:t>.</a:t>
            </a:r>
            <a:r>
              <a:rPr altLang="en-IN" lang="en-US"/>
              <a:t> </a:t>
            </a:r>
            <a:r>
              <a:rPr altLang="en-IN" lang="en-IN"/>
              <a:t>तो</a:t>
            </a:r>
            <a:r>
              <a:rPr altLang="en-US" lang="en-US"/>
              <a:t> एकटा राहू शकत नाही</a:t>
            </a:r>
            <a:r>
              <a:rPr altLang="en-US" lang="en-US"/>
              <a:t> </a:t>
            </a:r>
            <a:r>
              <a:rPr altLang="en-IN" lang="en-US"/>
              <a:t>,</a:t>
            </a:r>
            <a:r>
              <a:rPr altLang="en-IN" lang="en-IN"/>
              <a:t>म्हणून</a:t>
            </a:r>
            <a:r>
              <a:rPr altLang="en-US" lang="en-US"/>
              <a:t> सामाजिक जीवन जगण्यासाठी मानवाला</a:t>
            </a:r>
            <a:r>
              <a:rPr altLang="en-US" lang="en-US"/>
              <a:t> इतर व्यक्तींच्या सहकार्याची आवश्यकता असत</a:t>
            </a:r>
            <a:r>
              <a:rPr altLang="en-US" lang="en-US"/>
              <a:t>े</a:t>
            </a:r>
            <a:r>
              <a:rPr altLang="en-IN" lang="en-US"/>
              <a:t>.</a:t>
            </a:r>
            <a:r>
              <a:rPr altLang="en-IN" lang="en-US"/>
              <a:t> </a:t>
            </a:r>
            <a:r>
              <a:rPr altLang="en-US" lang="en-IN"/>
              <a:t>मानवाला</a:t>
            </a:r>
            <a:r>
              <a:rPr altLang="en-US" lang="en-US"/>
              <a:t> </a:t>
            </a:r>
            <a:r>
              <a:rPr altLang="en-US" lang="en-US"/>
              <a:t> आपल्या</a:t>
            </a:r>
            <a:r>
              <a:rPr altLang="en-US" lang="en-US"/>
              <a:t> </a:t>
            </a:r>
            <a:r>
              <a:rPr altLang="en-IN" lang="en-IN"/>
              <a:t>आवश्यकता</a:t>
            </a:r>
            <a:r>
              <a:rPr altLang="en-US" lang="en-US"/>
              <a:t> पूर्ण करण्यासाठी </a:t>
            </a:r>
            <a:r>
              <a:rPr altLang="en-US" lang="en-IN"/>
              <a:t>आचार </a:t>
            </a:r>
            <a:r>
              <a:rPr altLang="en-US" lang="en-IN"/>
              <a:t>आणि</a:t>
            </a:r>
            <a:r>
              <a:rPr altLang="en-US" lang="en-US"/>
              <a:t> </a:t>
            </a:r>
            <a:r>
              <a:rPr altLang="en-US" lang="en-US"/>
              <a:t>विचारांची देवाणघेवाण करावी लागते</a:t>
            </a:r>
            <a:r>
              <a:rPr altLang="en-IN" lang="en-US"/>
              <a:t>.</a:t>
            </a:r>
            <a:r>
              <a:rPr altLang="en-IN" lang="en-US"/>
              <a:t> </a:t>
            </a:r>
            <a:r>
              <a:rPr altLang="en-IN" lang="en-IN"/>
              <a:t>त्यातूनच</a:t>
            </a:r>
            <a:r>
              <a:rPr altLang="en-US" lang="en-US"/>
              <a:t> सामाजिक संबंध निर्माण होतात</a:t>
            </a:r>
            <a:r>
              <a:rPr altLang="en-IN" lang="en-US"/>
              <a:t>.</a:t>
            </a:r>
            <a:r>
              <a:rPr altLang="en-US" lang="en-US"/>
              <a:t> याच सामाजिक संबंधातून सामाजिक</a:t>
            </a:r>
            <a:r>
              <a:rPr altLang="en-US" lang="en-US"/>
              <a:t> सामाजिक संबंधांचे जाळे तयार होते</a:t>
            </a:r>
            <a:r>
              <a:rPr altLang="en-IN" lang="en-US"/>
              <a:t>.</a:t>
            </a:r>
            <a:r>
              <a:rPr altLang="en-US" lang="en-US"/>
              <a:t> त्यालाच समाज म्हटले जात</a:t>
            </a:r>
            <a:r>
              <a:rPr altLang="en-US" lang="en-US"/>
              <a:t>े</a:t>
            </a:r>
            <a:r>
              <a:rPr altLang="en-IN" lang="en-US"/>
              <a:t>.</a:t>
            </a:r>
            <a:r>
              <a:rPr altLang="en-IN" lang="en-US"/>
              <a:t> </a:t>
            </a:r>
            <a:r>
              <a:rPr altLang="en-IN" lang="en-IN"/>
              <a:t>या</a:t>
            </a:r>
            <a:r>
              <a:rPr altLang="en-US" lang="en-US"/>
              <a:t> </a:t>
            </a:r>
            <a:r>
              <a:rPr altLang="en-US" lang="en-US"/>
              <a:t>सामाजिक संबंधाच्या जाळ्याचा</a:t>
            </a:r>
            <a:r>
              <a:rPr altLang="en-US" lang="en-US"/>
              <a:t> ज्या </a:t>
            </a:r>
            <a:r>
              <a:rPr altLang="en-US" lang="en-IN"/>
              <a:t>शास्त्रात</a:t>
            </a:r>
            <a:r>
              <a:rPr altLang="en-US" lang="en-US"/>
              <a:t> </a:t>
            </a:r>
            <a:r>
              <a:rPr altLang="en-US" lang="en-US"/>
              <a:t>अभ्यास केला जातो</a:t>
            </a:r>
            <a:r>
              <a:rPr altLang="en-US" lang="en-US"/>
              <a:t> </a:t>
            </a:r>
            <a:r>
              <a:rPr altLang="en-US" lang="en-IN"/>
              <a:t>त्यास</a:t>
            </a:r>
            <a:r>
              <a:rPr altLang="en-US" lang="en-US"/>
              <a:t> </a:t>
            </a:r>
            <a:r>
              <a:rPr altLang="en-US" lang="en-US"/>
              <a:t>समाजशास्त्र असे म्हटले जाते</a:t>
            </a:r>
            <a:r>
              <a:rPr altLang="en-IN" lang="en-US"/>
              <a:t>.</a:t>
            </a:r>
            <a:r>
              <a:rPr altLang="en-IN" lang="en-US"/>
              <a:t> </a:t>
            </a:r>
            <a:r>
              <a:rPr altLang="en-US" lang="en-IN"/>
              <a:t>म्हणजेच समाजशास्त्रात सामाजिक समूह</a:t>
            </a:r>
            <a:r>
              <a:rPr altLang="en-IN" lang="en-US"/>
              <a:t>,</a:t>
            </a:r>
            <a:r>
              <a:rPr altLang="en-US" lang="en-IN"/>
              <a:t> सामाजिक संस्था</a:t>
            </a:r>
            <a:r>
              <a:rPr altLang="en-IN" lang="en-US"/>
              <a:t>,</a:t>
            </a:r>
            <a:r>
              <a:rPr altLang="en-IN" lang="en-US"/>
              <a:t> </a:t>
            </a:r>
            <a:r>
              <a:rPr altLang="en-IN" lang="en-IN"/>
              <a:t>सामाजिक</a:t>
            </a:r>
            <a:r>
              <a:rPr altLang="en-US" lang="en-IN"/>
              <a:t> संबंध </a:t>
            </a:r>
            <a:r>
              <a:rPr altLang="en-IN" lang="en-US"/>
              <a:t>,</a:t>
            </a:r>
            <a:r>
              <a:rPr altLang="en-IN" lang="en-IN"/>
              <a:t>सामाजिक</a:t>
            </a:r>
            <a:r>
              <a:rPr altLang="en-US" lang="en-IN"/>
              <a:t> आंतरक्रिया</a:t>
            </a:r>
            <a:r>
              <a:rPr altLang="en-IN" lang="en-US"/>
              <a:t>,</a:t>
            </a:r>
            <a:r>
              <a:rPr altLang="en-US" lang="en-US"/>
              <a:t> सामाजिक संरचना</a:t>
            </a:r>
            <a:r>
              <a:rPr altLang="en-US" lang="en-US"/>
              <a:t> व सामाजिक व्यवस्था</a:t>
            </a:r>
            <a:r>
              <a:rPr altLang="en-US" lang="en-US"/>
              <a:t> इत्यादीचा अभ्यास केला जातो</a:t>
            </a:r>
            <a:r>
              <a:rPr altLang="en-IN" lang="en-US"/>
              <a:t>.</a:t>
            </a:r>
            <a:r>
              <a:rPr altLang="en-US" lang="en-US"/>
              <a:t> समाजशास्त्राचा </a:t>
            </a:r>
            <a:r>
              <a:rPr altLang="en-US" lang="en-IN"/>
              <a:t>परिचय</a:t>
            </a:r>
            <a:r>
              <a:rPr altLang="en-US" lang="en-US"/>
              <a:t> अधिक </a:t>
            </a:r>
            <a:r>
              <a:rPr altLang="en-US" lang="en-IN"/>
              <a:t>करून घेण्यासाठी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IN"/>
              <a:t>त्याचा अर्थ व</a:t>
            </a:r>
            <a:r>
              <a:rPr altLang="en-US" lang="en-US"/>
              <a:t> व्याख्या समजून घेणे क्रमप्राप्त ठरते</a:t>
            </a:r>
            <a:r>
              <a:rPr altLang="en-IN" lang="en-US"/>
              <a:t>.</a:t>
            </a:r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title"/>
          </p:nvPr>
        </p:nvSpPr>
        <p:spPr>
          <a:xfrm>
            <a:off x="1446369" y="313174"/>
            <a:ext cx="7093129" cy="1570531"/>
          </a:xfrm>
          <a:solidFill>
            <a:srgbClr val="92D04F"/>
          </a:solidFill>
        </p:spPr>
        <p:txBody>
          <a:bodyPr/>
          <a:p>
            <a:r>
              <a:rPr altLang="en-US" lang="en-US"/>
              <a:t> </a:t>
            </a:r>
            <a:r>
              <a:rPr altLang="en-US" lang="en-US"/>
              <a:t>1</a:t>
            </a:r>
            <a:r>
              <a:rPr altLang="en-US" lang="en-US"/>
              <a:t>.</a:t>
            </a:r>
            <a:r>
              <a:rPr altLang="en-US" lang="en-US"/>
              <a:t>1</a:t>
            </a:r>
            <a:r>
              <a:rPr altLang="en-US" lang="en-US"/>
              <a:t> </a:t>
            </a:r>
            <a:r>
              <a:rPr altLang="en-US" lang="en-US"/>
              <a:t>समाजशास्त्राचा</a:t>
            </a:r>
            <a:r>
              <a:rPr altLang="en-US" lang="en-IN"/>
              <a:t> अर्थ व व्याख्या</a:t>
            </a:r>
            <a:endParaRPr lang="en-IN"/>
          </a:p>
        </p:txBody>
      </p:sp>
      <p:sp>
        <p:nvSpPr>
          <p:cNvPr id="1048591" name=""/>
          <p:cNvSpPr>
            <a:spLocks noGrp="1"/>
          </p:cNvSpPr>
          <p:nvPr>
            <p:ph idx="1"/>
          </p:nvPr>
        </p:nvSpPr>
        <p:spPr>
          <a:xfrm>
            <a:off x="1446370" y="1825625"/>
            <a:ext cx="7068980" cy="4377314"/>
          </a:xfrm>
          <a:solidFill>
            <a:srgbClr val="FFE100"/>
          </a:solidFill>
        </p:spPr>
        <p:txBody>
          <a:bodyPr>
            <a:normAutofit fontScale="92857" lnSpcReduction="20000"/>
          </a:bodyPr>
          <a:p>
            <a:pPr indent="0" marL="0">
              <a:buNone/>
            </a:pPr>
            <a:r>
              <a:rPr altLang="en-IN" lang="en-US"/>
              <a:t> </a:t>
            </a:r>
            <a:r>
              <a:rPr altLang="en-US" b="1" sz="3958" lang="en-IN"/>
              <a:t>अर्थ</a:t>
            </a:r>
            <a:endParaRPr b="1" sz="3958" lang="en-IN"/>
          </a:p>
          <a:p>
            <a:pPr indent="0" marL="0">
              <a:buNone/>
            </a:pP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IN"/>
              <a:t>समाजशास्त्र</a:t>
            </a:r>
            <a:r>
              <a:rPr altLang="en-US" lang="en-US"/>
              <a:t> </a:t>
            </a:r>
            <a:r>
              <a:rPr altLang="en-US" lang="en-IN"/>
              <a:t>हा शब्द</a:t>
            </a:r>
            <a:r>
              <a:rPr altLang="en-US" lang="en-US"/>
              <a:t> सर्वप्रथम</a:t>
            </a:r>
            <a:r>
              <a:rPr altLang="en-US" lang="en-US"/>
              <a:t> ऑगस्ट</a:t>
            </a:r>
            <a:r>
              <a:rPr altLang="en-US" lang="en-US"/>
              <a:t> </a:t>
            </a:r>
            <a:r>
              <a:rPr altLang="en-US" lang="en-IN"/>
              <a:t>कॉम</a:t>
            </a:r>
            <a:r>
              <a:rPr altLang="en-US" lang="en-US"/>
              <a:t>ट</a:t>
            </a:r>
            <a:r>
              <a:rPr altLang="en-US" lang="en-US"/>
              <a:t> </a:t>
            </a:r>
            <a:r>
              <a:rPr altLang="en-US" lang="en-IN"/>
              <a:t>यांनी</a:t>
            </a:r>
            <a:r>
              <a:rPr altLang="en-US" lang="en-US"/>
              <a:t> वापरला आहे</a:t>
            </a:r>
            <a:r>
              <a:rPr altLang="en-IN" lang="en-US"/>
              <a:t>.</a:t>
            </a:r>
            <a:r>
              <a:rPr altLang="en-IN" lang="en-US"/>
              <a:t> </a:t>
            </a:r>
            <a:r>
              <a:rPr altLang="en-IN" lang="en-IN"/>
              <a:t>त्यांनी</a:t>
            </a:r>
            <a:r>
              <a:rPr altLang="en-US" lang="en-US"/>
              <a:t> पॉझिटिव्ह फिलॉसॉफी</a:t>
            </a:r>
            <a:r>
              <a:rPr altLang="en-US" lang="en-US"/>
              <a:t> </a:t>
            </a:r>
            <a:r>
              <a:rPr altLang="en-US" lang="en-IN"/>
              <a:t>या ग्रंथाच्या</a:t>
            </a:r>
            <a:r>
              <a:rPr altLang="en-US" lang="en-US"/>
              <a:t> चौथ्या</a:t>
            </a:r>
            <a:r>
              <a:rPr altLang="en-US" lang="en-US"/>
              <a:t> </a:t>
            </a:r>
            <a:r>
              <a:rPr altLang="en-US" lang="en-IN"/>
              <a:t>खंडात</a:t>
            </a:r>
            <a:r>
              <a:rPr altLang="en-US" lang="en-US"/>
              <a:t> </a:t>
            </a:r>
            <a:r>
              <a:rPr altLang="en-IN" lang="en-US"/>
              <a:t>1</a:t>
            </a:r>
            <a:r>
              <a:rPr altLang="en-US" lang="en-US"/>
              <a:t>838</a:t>
            </a:r>
            <a:r>
              <a:rPr altLang="en-US" lang="en-US"/>
              <a:t> </a:t>
            </a:r>
            <a:r>
              <a:rPr altLang="en-US" lang="en-IN"/>
              <a:t>मध्ये</a:t>
            </a:r>
            <a:r>
              <a:rPr altLang="en-US" lang="en-US"/>
              <a:t> </a:t>
            </a:r>
            <a:r>
              <a:rPr altLang="en-US" lang="en-US"/>
              <a:t>समाजशास्त्र हा शब्द</a:t>
            </a:r>
            <a:r>
              <a:rPr altLang="en-US" lang="en-US"/>
              <a:t> प्रयोगात आणला</a:t>
            </a:r>
            <a:r>
              <a:rPr altLang="en-IN" lang="en-US"/>
              <a:t> </a:t>
            </a:r>
            <a:r>
              <a:rPr altLang="en-IN" lang="en-US"/>
              <a:t>.</a:t>
            </a:r>
            <a:r>
              <a:rPr altLang="en-IN" lang="en-US"/>
              <a:t> </a:t>
            </a:r>
            <a:r>
              <a:rPr altLang="en-US" lang="en-IN"/>
              <a:t>म्हणून ऑगस्ट </a:t>
            </a:r>
            <a:r>
              <a:rPr altLang="en-US" lang="en-IN"/>
              <a:t>कॉम</a:t>
            </a:r>
            <a:r>
              <a:rPr altLang="en-US" lang="en-US"/>
              <a:t>ट</a:t>
            </a:r>
            <a:r>
              <a:rPr altLang="en-US" lang="en-US"/>
              <a:t>ला</a:t>
            </a:r>
            <a:r>
              <a:rPr altLang="en-US" lang="en-US"/>
              <a:t> </a:t>
            </a:r>
            <a:r>
              <a:rPr altLang="en-US" lang="en-US"/>
              <a:t> समाजशास्त्राचा जनक असे म्हणतात</a:t>
            </a:r>
            <a:r>
              <a:rPr altLang="en-IN" lang="en-US"/>
              <a:t>.</a:t>
            </a:r>
            <a:r>
              <a:rPr altLang="en-US" lang="en-US"/>
              <a:t> </a:t>
            </a:r>
            <a:r>
              <a:rPr altLang="en-IN" lang="en-IN"/>
              <a:t>समाजशास्त्राला</a:t>
            </a:r>
            <a:r>
              <a:rPr altLang="en-US" lang="en-IN"/>
              <a:t> </a:t>
            </a:r>
            <a:r>
              <a:rPr altLang="en-US" lang="en-US"/>
              <a:t> इंग्रजीत</a:t>
            </a:r>
            <a:r>
              <a:rPr altLang="en-IN" lang="en-US"/>
              <a:t> </a:t>
            </a:r>
            <a:r>
              <a:rPr altLang="en-IN" lang="en-US"/>
              <a:t>S</a:t>
            </a:r>
            <a:r>
              <a:rPr altLang="en-IN" lang="en-US"/>
              <a:t>o</a:t>
            </a:r>
            <a:r>
              <a:rPr altLang="en-IN" lang="en-US"/>
              <a:t>c</a:t>
            </a:r>
            <a:r>
              <a:rPr altLang="en-IN" lang="en-US"/>
              <a:t>i</a:t>
            </a:r>
            <a:r>
              <a:rPr altLang="en-IN" lang="en-US"/>
              <a:t>ology</a:t>
            </a:r>
            <a:r>
              <a:rPr altLang="en-IN" lang="en-US"/>
              <a:t> </a:t>
            </a:r>
            <a:r>
              <a:rPr altLang="en-US" lang="en-IN"/>
              <a:t>म्हणतात</a:t>
            </a:r>
            <a:r>
              <a:rPr altLang="en-IN" lang="en-US"/>
              <a:t>.</a:t>
            </a:r>
            <a:r>
              <a:rPr altLang="en-US" lang="en-US"/>
              <a:t> </a:t>
            </a:r>
            <a:r>
              <a:rPr altLang="en-US" lang="en-US"/>
              <a:t>हा </a:t>
            </a:r>
            <a:r>
              <a:rPr altLang="en-US" lang="en-IN"/>
              <a:t>शब्द</a:t>
            </a:r>
            <a:r>
              <a:rPr altLang="en-US" lang="en-US"/>
              <a:t> </a:t>
            </a:r>
            <a:r>
              <a:rPr altLang="en-IN" lang="en-US"/>
              <a:t> </a:t>
            </a:r>
            <a:r>
              <a:rPr altLang="en-US" lang="en-IN"/>
              <a:t>लॅटिन</a:t>
            </a:r>
            <a:r>
              <a:rPr altLang="en-IN" lang="en-US"/>
              <a:t> </a:t>
            </a:r>
            <a:r>
              <a:rPr altLang="en-US" lang="en-IN"/>
              <a:t> भाषेतील</a:t>
            </a:r>
            <a:r>
              <a:rPr altLang="en-US" lang="en-US"/>
              <a:t> </a:t>
            </a:r>
            <a:r>
              <a:rPr altLang="en-IN" lang="en-US"/>
              <a:t>S</a:t>
            </a:r>
            <a:r>
              <a:rPr altLang="en-IN" lang="en-US"/>
              <a:t>o</a:t>
            </a:r>
            <a:r>
              <a:rPr altLang="en-IN" lang="en-US"/>
              <a:t>c</a:t>
            </a:r>
            <a:r>
              <a:rPr altLang="en-IN" lang="en-US"/>
              <a:t>i</a:t>
            </a:r>
            <a:r>
              <a:rPr altLang="en-IN" lang="en-US"/>
              <a:t>u</a:t>
            </a:r>
            <a:r>
              <a:rPr altLang="en-IN" lang="en-US"/>
              <a:t>s</a:t>
            </a:r>
            <a:r>
              <a:rPr altLang="en-IN" lang="en-US"/>
              <a:t> </a:t>
            </a:r>
            <a:r>
              <a:rPr altLang="en-US" lang="en-IN"/>
              <a:t>व</a:t>
            </a:r>
            <a:r>
              <a:rPr altLang="en-US" lang="en-US"/>
              <a:t> </a:t>
            </a:r>
            <a:r>
              <a:rPr altLang="en-US" lang="en-IN"/>
              <a:t>ग्रीक</a:t>
            </a:r>
            <a:r>
              <a:rPr altLang="en-US" lang="en-IN"/>
              <a:t> भाषेतील</a:t>
            </a:r>
            <a:r>
              <a:rPr altLang="en-IN" lang="en-US"/>
              <a:t> </a:t>
            </a:r>
            <a:r>
              <a:rPr altLang="en-IN" lang="en-US"/>
              <a:t>L</a:t>
            </a:r>
            <a:r>
              <a:rPr altLang="en-IN" lang="en-US"/>
              <a:t>o</a:t>
            </a:r>
            <a:r>
              <a:rPr altLang="en-IN" lang="en-US"/>
              <a:t>g</a:t>
            </a:r>
            <a:r>
              <a:rPr altLang="en-IN" lang="en-US"/>
              <a:t>o</a:t>
            </a:r>
            <a:r>
              <a:rPr altLang="en-IN" lang="en-US"/>
              <a:t>s</a:t>
            </a:r>
            <a:r>
              <a:rPr altLang="en-IN" lang="en-US"/>
              <a:t> या</a:t>
            </a:r>
            <a:r>
              <a:rPr altLang="en-IN" lang="en-US"/>
              <a:t> दोन</a:t>
            </a:r>
            <a:r>
              <a:rPr altLang="en-IN" lang="en-US"/>
              <a:t> शब्दापासून बनला आहे</a:t>
            </a:r>
            <a:r>
              <a:rPr altLang="en-IN" lang="en-US"/>
              <a:t>.</a:t>
            </a:r>
            <a:r>
              <a:rPr altLang="en-IN" lang="en-US"/>
              <a:t> </a:t>
            </a:r>
            <a:r>
              <a:rPr altLang="en-IN" lang="en-US"/>
              <a:t>Socius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US" lang="en-IN"/>
              <a:t>म्हणजे सहचर</a:t>
            </a:r>
            <a:r>
              <a:rPr altLang="en-IN" lang="en-US"/>
              <a:t>,</a:t>
            </a:r>
            <a:r>
              <a:rPr altLang="en-US" lang="en-IN"/>
              <a:t> सोबती</a:t>
            </a:r>
            <a:r>
              <a:rPr altLang="en-US" lang="en-US"/>
              <a:t> </a:t>
            </a:r>
            <a:r>
              <a:rPr altLang="en-US" lang="en-IN"/>
              <a:t>तर </a:t>
            </a:r>
            <a:r>
              <a:rPr altLang="en-IN" lang="en-US"/>
              <a:t>L</a:t>
            </a:r>
            <a:r>
              <a:rPr altLang="en-IN" lang="en-US"/>
              <a:t>o</a:t>
            </a:r>
            <a:r>
              <a:rPr altLang="en-IN" lang="en-US"/>
              <a:t>g</a:t>
            </a:r>
            <a:r>
              <a:rPr altLang="en-IN" lang="en-US"/>
              <a:t>o</a:t>
            </a:r>
            <a:r>
              <a:rPr altLang="en-IN" lang="en-US"/>
              <a:t>s</a:t>
            </a:r>
            <a:r>
              <a:rPr altLang="en-IN" lang="en-US"/>
              <a:t> </a:t>
            </a:r>
            <a:r>
              <a:rPr altLang="en-US" lang="en-IN"/>
              <a:t>म्हणजे उच्चकोटीचे</a:t>
            </a:r>
            <a:r>
              <a:rPr altLang="en-US" lang="en-US"/>
              <a:t> ज्ञान किंवा शास्त्र होय</a:t>
            </a:r>
            <a:r>
              <a:rPr altLang="en-IN" lang="en-US"/>
              <a:t>.</a:t>
            </a:r>
            <a:r>
              <a:rPr altLang="en-IN" lang="en-US"/>
              <a:t> </a:t>
            </a:r>
            <a:r>
              <a:rPr altLang="en-US" lang="en-IN"/>
              <a:t>म्हणजेच</a:t>
            </a:r>
            <a:r>
              <a:rPr altLang="en-US" lang="en-US"/>
              <a:t> </a:t>
            </a:r>
            <a:r>
              <a:rPr altLang="en-US" lang="en-US"/>
              <a:t> समाजशास्त्र हे सहचर सोबती किंवा समूहाचे अभ्यास करणारे शास्त्र आहे</a:t>
            </a:r>
            <a:r>
              <a:rPr altLang="en-IN" lang="en-US"/>
              <a:t>.</a:t>
            </a:r>
            <a:r>
              <a:rPr altLang="en-IN" lang="en-US"/>
              <a:t> </a:t>
            </a:r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>
          <a:xfrm>
            <a:off x="1571158" y="399760"/>
            <a:ext cx="6944191" cy="1290929"/>
          </a:xfrm>
          <a:solidFill>
            <a:srgbClr val="92D04F"/>
          </a:solidFill>
        </p:spPr>
        <p:txBody>
          <a:bodyPr/>
          <a:p>
            <a:r>
              <a:rPr altLang="en-US" lang="en-IN"/>
              <a:t>व्याख्या</a:t>
            </a:r>
            <a:endParaRPr lang="en-IN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>
          <a:xfrm>
            <a:off x="1539470" y="1825625"/>
            <a:ext cx="6975880" cy="4378966"/>
          </a:xfrm>
          <a:solidFill>
            <a:srgbClr val="FFE100"/>
          </a:solidFill>
        </p:spPr>
        <p:txBody>
          <a:bodyPr>
            <a:normAutofit fontScale="78571" lnSpcReduction="20000"/>
          </a:bodyPr>
          <a:p>
            <a:pPr indent="0" marL="0">
              <a:buNone/>
            </a:pPr>
            <a:r>
              <a:rPr altLang="en-IN" lang="en-US"/>
              <a:t>1</a:t>
            </a:r>
            <a:r>
              <a:rPr altLang="en-IN" lang="en-US"/>
              <a:t>)</a:t>
            </a:r>
            <a:r>
              <a:rPr altLang="en-IN" lang="en-US"/>
              <a:t> </a:t>
            </a:r>
            <a:r>
              <a:rPr altLang="en-US" lang="en-IN"/>
              <a:t>मॅकवर व पेज </a:t>
            </a:r>
            <a:r>
              <a:rPr altLang="en-IN" lang="en-US"/>
              <a:t>-</a:t>
            </a:r>
            <a:r>
              <a:rPr altLang="en-IN" lang="en-US"/>
              <a:t>:</a:t>
            </a:r>
            <a:r>
              <a:rPr altLang="en-IN" lang="en-US"/>
              <a:t> </a:t>
            </a:r>
            <a:r>
              <a:rPr altLang="en-IN" lang="en-US"/>
              <a:t>"</a:t>
            </a:r>
            <a:r>
              <a:rPr altLang="en-IN" lang="en-IN"/>
              <a:t>समाजशास्त्र</a:t>
            </a:r>
            <a:r>
              <a:rPr altLang="en-US" lang="en-IN"/>
              <a:t> हे सामाजिक संबंधाचा अभ्यास करणारे शास्त्र आहे</a:t>
            </a:r>
            <a:r>
              <a:rPr altLang="en-IN" lang="en-US"/>
              <a:t>.</a:t>
            </a:r>
            <a:r>
              <a:rPr altLang="en-IN" lang="en-US"/>
              <a:t>"</a:t>
            </a:r>
            <a:endParaRPr lang="en-IN"/>
          </a:p>
          <a:p>
            <a:pPr indent="0" marL="0">
              <a:buNone/>
            </a:pPr>
            <a:endParaRPr lang="en-IN"/>
          </a:p>
          <a:p>
            <a:pPr indent="0" marL="0">
              <a:buNone/>
            </a:pPr>
            <a:r>
              <a:rPr altLang="en-IN" lang="en-US"/>
              <a:t>2</a:t>
            </a:r>
            <a:r>
              <a:rPr altLang="en-IN" lang="en-US"/>
              <a:t>)</a:t>
            </a:r>
            <a:r>
              <a:rPr altLang="en-IN" lang="en-US"/>
              <a:t> </a:t>
            </a:r>
            <a:r>
              <a:rPr altLang="en-US" lang="en-IN"/>
              <a:t>हरी जॉन्सन</a:t>
            </a:r>
            <a:r>
              <a:rPr altLang="en-US" lang="en-US"/>
              <a:t> </a:t>
            </a:r>
            <a:r>
              <a:rPr altLang="en-IN" lang="en-US"/>
              <a:t>-</a:t>
            </a:r>
            <a:r>
              <a:rPr altLang="en-IN" lang="en-US"/>
              <a:t>:</a:t>
            </a:r>
            <a:r>
              <a:rPr altLang="en-IN" lang="en-US"/>
              <a:t> </a:t>
            </a:r>
            <a:endParaRPr lang="en-IN"/>
          </a:p>
          <a:p>
            <a:pPr indent="0" marL="0">
              <a:buNone/>
            </a:pPr>
            <a:r>
              <a:rPr altLang="en-IN" lang="en-US"/>
              <a:t>"</a:t>
            </a:r>
            <a:r>
              <a:rPr altLang="en-IN" lang="en-IN"/>
              <a:t>समाजशास्त्र</a:t>
            </a:r>
            <a:r>
              <a:rPr altLang="en-US" lang="en-US"/>
              <a:t> हे सामाजिक</a:t>
            </a:r>
            <a:endParaRPr lang="en-IN"/>
          </a:p>
          <a:p>
            <a:pPr indent="0" marL="0">
              <a:buNone/>
            </a:pPr>
            <a:r>
              <a:rPr altLang="en-US" lang="en-US"/>
              <a:t> समूह संबंधीचे शास्त्र आहे</a:t>
            </a:r>
            <a:r>
              <a:rPr altLang="en-IN" lang="en-US"/>
              <a:t>.</a:t>
            </a:r>
            <a:r>
              <a:rPr altLang="en-IN" lang="en-US"/>
              <a:t>"</a:t>
            </a:r>
            <a:endParaRPr lang="en-IN"/>
          </a:p>
          <a:p>
            <a:pPr indent="0" marL="0">
              <a:buNone/>
            </a:pPr>
            <a:endParaRPr lang="en-IN"/>
          </a:p>
          <a:p>
            <a:pPr indent="0" marL="0">
              <a:buNone/>
            </a:pPr>
            <a:r>
              <a:rPr altLang="en-IN" lang="en-US"/>
              <a:t>3</a:t>
            </a:r>
            <a:r>
              <a:rPr altLang="en-IN" lang="en-US"/>
              <a:t>)</a:t>
            </a:r>
            <a:r>
              <a:rPr altLang="en-IN" lang="en-US"/>
              <a:t> </a:t>
            </a:r>
            <a:r>
              <a:rPr altLang="en-US" lang="en-IN"/>
              <a:t>मॅक्स वेबर</a:t>
            </a:r>
            <a:r>
              <a:rPr altLang="en-IN" lang="en-US"/>
              <a:t> </a:t>
            </a:r>
            <a:r>
              <a:rPr altLang="en-IN" lang="en-US"/>
              <a:t>-</a:t>
            </a:r>
            <a:r>
              <a:rPr altLang="en-IN" lang="en-US"/>
              <a:t>:</a:t>
            </a:r>
            <a:r>
              <a:rPr altLang="en-IN" lang="en-US"/>
              <a:t> </a:t>
            </a:r>
            <a:r>
              <a:rPr altLang="en-IN" lang="en-US"/>
              <a:t>"</a:t>
            </a:r>
            <a:r>
              <a:rPr altLang="en-IN" lang="en-IN"/>
              <a:t>सामाजिक</a:t>
            </a:r>
            <a:r>
              <a:rPr altLang="en-US" lang="en-US"/>
              <a:t> क्रियांचे </a:t>
            </a:r>
            <a:r>
              <a:rPr altLang="en-US" lang="en-IN"/>
              <a:t>अर्थनिर्वच</a:t>
            </a:r>
            <a:r>
              <a:rPr altLang="en-US" lang="en-IN"/>
              <a:t>ना</a:t>
            </a:r>
            <a:r>
              <a:rPr altLang="en-US" lang="en-IN"/>
              <a:t>त्म</a:t>
            </a:r>
            <a:r>
              <a:rPr altLang="en-US" lang="en-US"/>
              <a:t>क</a:t>
            </a:r>
            <a:r>
              <a:rPr altLang="en-US" lang="en-US"/>
              <a:t> </a:t>
            </a:r>
            <a:r>
              <a:rPr altLang="en-US" lang="en-US"/>
              <a:t>आकलन करण्याचा प्रयत्न करणारे शास्त्र म्हणजे समाजशास्त्र होय</a:t>
            </a:r>
            <a:r>
              <a:rPr altLang="en-IN" lang="en-US"/>
              <a:t>"</a:t>
            </a:r>
            <a:r>
              <a:rPr altLang="en-IN" lang="en-US"/>
              <a:t>.</a:t>
            </a:r>
            <a:endParaRPr lang="en-IN"/>
          </a:p>
          <a:p>
            <a:pPr indent="0" marL="0">
              <a:buNone/>
            </a:pPr>
            <a:endParaRPr lang="en-IN"/>
          </a:p>
          <a:p>
            <a:pPr indent="0" marL="0">
              <a:buNone/>
            </a:pPr>
            <a:r>
              <a:rPr altLang="en-IN" lang="en-US"/>
              <a:t>4</a:t>
            </a:r>
            <a:r>
              <a:rPr altLang="en-IN" lang="en-US"/>
              <a:t>)</a:t>
            </a:r>
            <a:r>
              <a:rPr altLang="en-IN" lang="en-US"/>
              <a:t> </a:t>
            </a:r>
            <a:r>
              <a:rPr altLang="en-US" lang="en-IN"/>
              <a:t>हार्ट</a:t>
            </a:r>
            <a:r>
              <a:rPr altLang="en-US" lang="en-IN"/>
              <a:t>न</a:t>
            </a:r>
            <a:r>
              <a:rPr altLang="en-US" lang="en-IN"/>
              <a:t> आणि</a:t>
            </a:r>
            <a:r>
              <a:rPr altLang="en-US" lang="en-US"/>
              <a:t> हंट</a:t>
            </a:r>
            <a:r>
              <a:rPr altLang="en-IN" lang="en-US"/>
              <a:t> </a:t>
            </a:r>
            <a:r>
              <a:rPr altLang="en-IN" lang="en-US"/>
              <a:t>:</a:t>
            </a:r>
            <a:r>
              <a:rPr altLang="en-IN" lang="en-US"/>
              <a:t>-</a:t>
            </a:r>
            <a:r>
              <a:rPr altLang="en-IN" lang="en-US"/>
              <a:t> </a:t>
            </a:r>
            <a:r>
              <a:rPr altLang="en-IN" lang="en-US"/>
              <a:t>"</a:t>
            </a:r>
            <a:r>
              <a:rPr altLang="en-IN" lang="en-US"/>
              <a:t> </a:t>
            </a:r>
            <a:r>
              <a:rPr altLang="en-US" lang="en-IN"/>
              <a:t>मानवी सामाजिक जीवनाचा शास्त्रीय पद्धतीने केलेला अभ्यास म्हणजे समाजशास्त्र होय</a:t>
            </a:r>
            <a:r>
              <a:rPr altLang="en-IN" lang="en-US"/>
              <a:t>.</a:t>
            </a:r>
            <a:r>
              <a:rPr altLang="en-IN" lang="en-US"/>
              <a:t>"</a:t>
            </a:r>
            <a:r>
              <a:rPr altLang="en-IN" lang="en-US"/>
              <a:t> </a:t>
            </a:r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>
          <a:xfrm>
            <a:off x="1650422" y="243906"/>
            <a:ext cx="6864928" cy="1446783"/>
          </a:xfrm>
          <a:solidFill>
            <a:srgbClr val="92D04F"/>
          </a:solidFill>
        </p:spPr>
        <p:txBody>
          <a:bodyPr/>
          <a:p>
            <a:r>
              <a:rPr altLang="en-US" lang="en-US"/>
              <a:t> </a:t>
            </a:r>
            <a:r>
              <a:rPr altLang="en-US" lang="en-US"/>
              <a:t>1</a:t>
            </a:r>
            <a:r>
              <a:rPr altLang="en-US" lang="en-US"/>
              <a:t>.</a:t>
            </a:r>
            <a:r>
              <a:rPr altLang="en-US" lang="en-US"/>
              <a:t>2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समाजशास्त्राचा</a:t>
            </a:r>
            <a:r>
              <a:rPr altLang="en-US" lang="en-US"/>
              <a:t> </a:t>
            </a:r>
            <a:r>
              <a:rPr altLang="en-US" lang="en-IN"/>
              <a:t>अभ्यास</a:t>
            </a:r>
            <a:r>
              <a:rPr altLang="en-US" lang="en-US"/>
              <a:t> विषय</a:t>
            </a:r>
            <a:endParaRPr lang="en-IN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>
          <a:xfrm>
            <a:off x="1662428" y="1825625"/>
            <a:ext cx="6852922" cy="4361112"/>
          </a:xfrm>
          <a:solidFill>
            <a:srgbClr val="FFE100"/>
          </a:solidFill>
        </p:spPr>
        <p:txBody>
          <a:bodyPr>
            <a:normAutofit fontScale="96429" lnSpcReduction="20000"/>
          </a:bodyPr>
          <a:p>
            <a:pPr indent="0" marL="0">
              <a:buNone/>
            </a:pPr>
            <a:r>
              <a:rPr altLang="en-IN" lang="en-US"/>
              <a:t>1</a:t>
            </a:r>
            <a:r>
              <a:rPr altLang="en-IN" lang="en-US"/>
              <a:t>.</a:t>
            </a:r>
            <a:r>
              <a:rPr altLang="en-IN" lang="en-US"/>
              <a:t> </a:t>
            </a:r>
            <a:r>
              <a:rPr altLang="en-US" lang="en-IN"/>
              <a:t>सामाजिक संबंधाचा अभ्यास</a:t>
            </a:r>
            <a:endParaRPr lang="en-IN"/>
          </a:p>
          <a:p>
            <a:pPr indent="0" marL="0">
              <a:buNone/>
            </a:pPr>
            <a:endParaRPr lang="en-IN"/>
          </a:p>
          <a:p>
            <a:pPr indent="0" marL="0">
              <a:buNone/>
            </a:pPr>
            <a:r>
              <a:rPr altLang="en-IN" lang="en-US"/>
              <a:t>2</a:t>
            </a:r>
            <a:r>
              <a:rPr altLang="en-IN" lang="en-US"/>
              <a:t>.</a:t>
            </a:r>
            <a:r>
              <a:rPr altLang="en-IN" lang="en-US"/>
              <a:t> </a:t>
            </a:r>
            <a:r>
              <a:rPr altLang="en-US" lang="en-IN"/>
              <a:t>सामाजिक समूहाचा अभ्यास</a:t>
            </a:r>
            <a:endParaRPr lang="en-IN"/>
          </a:p>
          <a:p>
            <a:pPr indent="0" marL="0">
              <a:buNone/>
            </a:pPr>
            <a:r>
              <a:rPr altLang="en-US" lang="en-US"/>
              <a:t> </a:t>
            </a:r>
            <a:endParaRPr lang="en-IN"/>
          </a:p>
          <a:p>
            <a:pPr indent="0" marL="0">
              <a:buNone/>
            </a:pPr>
            <a:r>
              <a:rPr altLang="en-IN" lang="en-US"/>
              <a:t>3</a:t>
            </a:r>
            <a:r>
              <a:rPr altLang="en-IN" lang="en-US"/>
              <a:t>.</a:t>
            </a:r>
            <a:r>
              <a:rPr altLang="en-IN" lang="en-US"/>
              <a:t> </a:t>
            </a:r>
            <a:r>
              <a:rPr altLang="en-IN" lang="en-IN"/>
              <a:t>सामाजिक</a:t>
            </a:r>
            <a:r>
              <a:rPr altLang="en-US" lang="en-US"/>
              <a:t> संरचनेचा अभ्यास</a:t>
            </a:r>
            <a:endParaRPr lang="en-IN"/>
          </a:p>
          <a:p>
            <a:pPr indent="0" marL="0">
              <a:buNone/>
            </a:pPr>
            <a:endParaRPr lang="en-IN"/>
          </a:p>
          <a:p>
            <a:pPr indent="0" marL="0">
              <a:buNone/>
            </a:pPr>
            <a:r>
              <a:rPr altLang="en-IN" lang="en-US"/>
              <a:t>4</a:t>
            </a:r>
            <a:r>
              <a:rPr altLang="en-IN" lang="en-US"/>
              <a:t>.</a:t>
            </a:r>
            <a:r>
              <a:rPr altLang="en-IN" lang="en-US"/>
              <a:t> </a:t>
            </a:r>
            <a:r>
              <a:rPr altLang="en-US" lang="en-IN"/>
              <a:t>सामाजिक व्यवस्थेचा अभ्यास</a:t>
            </a:r>
            <a:endParaRPr lang="en-IN"/>
          </a:p>
          <a:p>
            <a:pPr indent="0" marL="0">
              <a:buNone/>
            </a:pPr>
            <a:endParaRPr lang="en-IN"/>
          </a:p>
          <a:p>
            <a:pPr indent="0" marL="0">
              <a:buNone/>
            </a:pPr>
            <a:r>
              <a:rPr altLang="en-IN" lang="en-US"/>
              <a:t>5</a:t>
            </a:r>
            <a:r>
              <a:rPr altLang="en-IN" lang="en-US"/>
              <a:t>.</a:t>
            </a:r>
            <a:r>
              <a:rPr altLang="en-IN" lang="en-US"/>
              <a:t> </a:t>
            </a:r>
            <a:r>
              <a:rPr altLang="en-US" lang="en-IN"/>
              <a:t>सामाजिक समस्यांचा अभ्यास</a:t>
            </a:r>
            <a:endParaRPr lang="en-IN"/>
          </a:p>
          <a:p>
            <a:pPr indent="0" marL="0">
              <a:buNone/>
            </a:pPr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idx="1"/>
          </p:nvPr>
        </p:nvSpPr>
        <p:spPr>
          <a:xfrm rot="21600000">
            <a:off x="1563173" y="675967"/>
            <a:ext cx="6723865" cy="5110725"/>
          </a:xfrm>
          <a:solidFill>
            <a:srgbClr val="FFE100"/>
          </a:solidFill>
        </p:spPr>
        <p:txBody>
          <a:bodyPr/>
          <a:p>
            <a:pPr indent="0" marL="0">
              <a:buNone/>
            </a:pPr>
            <a:r>
              <a:rPr altLang="en-IN" lang="en-US"/>
              <a:t>6</a:t>
            </a:r>
            <a:r>
              <a:rPr altLang="en-IN" lang="en-US"/>
              <a:t>.</a:t>
            </a:r>
            <a:r>
              <a:rPr altLang="en-IN" lang="en-US"/>
              <a:t> </a:t>
            </a:r>
            <a:r>
              <a:rPr altLang="en-US" lang="en-IN"/>
              <a:t>सामाजिक परिवर्तनाचा अभ्यास</a:t>
            </a:r>
            <a:endParaRPr lang="en-IN"/>
          </a:p>
          <a:p>
            <a:pPr indent="0" marL="0">
              <a:buNone/>
            </a:pPr>
            <a:endParaRPr lang="en-IN"/>
          </a:p>
          <a:p>
            <a:pPr indent="0" marL="0">
              <a:buNone/>
            </a:pPr>
            <a:r>
              <a:rPr altLang="en-IN" lang="en-US"/>
              <a:t>7</a:t>
            </a:r>
            <a:r>
              <a:rPr altLang="en-IN" lang="en-US"/>
              <a:t>.</a:t>
            </a:r>
            <a:r>
              <a:rPr altLang="en-IN" lang="en-US"/>
              <a:t> </a:t>
            </a:r>
            <a:r>
              <a:rPr altLang="en-US" lang="en-IN"/>
              <a:t>सामाजिक संस्थेचा अभ्यास</a:t>
            </a:r>
            <a:endParaRPr lang="en-IN"/>
          </a:p>
          <a:p>
            <a:pPr indent="0" marL="0">
              <a:buNone/>
            </a:pPr>
            <a:endParaRPr lang="en-IN"/>
          </a:p>
          <a:p>
            <a:pPr indent="0" marL="0">
              <a:buNone/>
            </a:pPr>
            <a:r>
              <a:rPr altLang="en-IN" lang="en-US"/>
              <a:t>8</a:t>
            </a:r>
            <a:r>
              <a:rPr altLang="en-IN" lang="en-US"/>
              <a:t>.</a:t>
            </a:r>
            <a:r>
              <a:rPr altLang="en-US" lang="en-US"/>
              <a:t> समाज आणि पर्यावरणाचा अभ्यास</a:t>
            </a:r>
            <a:endParaRPr lang="en-IN"/>
          </a:p>
          <a:p>
            <a:pPr indent="0" marL="0">
              <a:buNone/>
            </a:pPr>
            <a:endParaRPr lang="en-IN"/>
          </a:p>
          <a:p>
            <a:pPr indent="0" marL="0">
              <a:buNone/>
            </a:pPr>
            <a:r>
              <a:rPr altLang="en-IN" lang="en-US"/>
              <a:t>9</a:t>
            </a:r>
            <a:r>
              <a:rPr altLang="en-IN" lang="en-US"/>
              <a:t>.</a:t>
            </a:r>
            <a:r>
              <a:rPr altLang="en-IN" lang="en-US"/>
              <a:t> </a:t>
            </a:r>
            <a:r>
              <a:rPr altLang="en-US" lang="en-IN"/>
              <a:t>सामाजिक प्रक्रियेचा अभ्यास</a:t>
            </a:r>
            <a:endParaRPr lang="en-IN"/>
          </a:p>
          <a:p>
            <a:pPr indent="0" marL="0">
              <a:buNone/>
            </a:pPr>
            <a:endParaRPr lang="en-IN"/>
          </a:p>
          <a:p>
            <a:pPr indent="0" marL="0">
              <a:buNone/>
            </a:pPr>
            <a:r>
              <a:rPr lang="en-US"/>
              <a:t>1</a:t>
            </a:r>
            <a:r>
              <a:rPr lang="en-US"/>
              <a:t>0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मानवी</a:t>
            </a:r>
            <a:r>
              <a:rPr lang="en-US"/>
              <a:t> सामाजिक</a:t>
            </a:r>
            <a:r>
              <a:rPr lang="en-US"/>
              <a:t> जीवनाचा</a:t>
            </a:r>
            <a:r>
              <a:rPr lang="en-US"/>
              <a:t> अभ्यास</a:t>
            </a:r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>
          <a:xfrm>
            <a:off x="1695574" y="417077"/>
            <a:ext cx="6819776" cy="1273612"/>
          </a:xfrm>
          <a:solidFill>
            <a:srgbClr val="92D04F"/>
          </a:solidFill>
        </p:spPr>
        <p:txBody>
          <a:bodyPr/>
          <a:p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1</a:t>
            </a:r>
            <a:r>
              <a:rPr altLang="en-US" lang="en-US"/>
              <a:t>.</a:t>
            </a:r>
            <a:r>
              <a:rPr altLang="en-US" lang="en-US"/>
              <a:t>3</a:t>
            </a:r>
            <a:r>
              <a:rPr altLang="en-US" lang="en-US"/>
              <a:t> </a:t>
            </a:r>
            <a:r>
              <a:rPr altLang="en-US" lang="en-US"/>
              <a:t>समाजशास्त्राची</a:t>
            </a:r>
            <a:r>
              <a:rPr altLang="en-US" lang="en-IN"/>
              <a:t> व्याप्ती</a:t>
            </a:r>
            <a:endParaRPr lang="en-IN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>
          <a:xfrm>
            <a:off x="1631434" y="1825625"/>
            <a:ext cx="6883915" cy="4463899"/>
          </a:xfrm>
          <a:solidFill>
            <a:srgbClr val="FFE100"/>
          </a:solidFill>
        </p:spPr>
        <p:txBody>
          <a:bodyPr>
            <a:normAutofit fontScale="92857" lnSpcReduction="20000"/>
          </a:bodyPr>
          <a:p>
            <a:pPr indent="0" marL="0">
              <a:buNone/>
            </a:pP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IN"/>
              <a:t>समाजशास्त्रात</a:t>
            </a:r>
            <a:r>
              <a:rPr altLang="en-US" lang="en-IN"/>
              <a:t> </a:t>
            </a:r>
            <a:r>
              <a:rPr altLang="en-US" lang="en-IN"/>
              <a:t>व्याप्ती</a:t>
            </a:r>
            <a:r>
              <a:rPr altLang="en-US" lang="en-IN"/>
              <a:t>च्या</a:t>
            </a:r>
            <a:r>
              <a:rPr altLang="en-US" lang="en-IN"/>
              <a:t> दृष्टीने</a:t>
            </a:r>
            <a:r>
              <a:rPr altLang="en-US" lang="en-US"/>
              <a:t> दोन प्रवाह दिसून येतात</a:t>
            </a:r>
            <a:r>
              <a:rPr altLang="en-US" lang="en-US"/>
              <a:t> </a:t>
            </a:r>
            <a:r>
              <a:rPr altLang="en-IN" lang="en-US"/>
              <a:t>.</a:t>
            </a:r>
            <a:r>
              <a:rPr altLang="en-IN" lang="en-IN"/>
              <a:t>पहिला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IN" lang="en-IN"/>
              <a:t>विशे</a:t>
            </a:r>
            <a:r>
              <a:rPr altLang="en-IN" lang="en-US"/>
              <a:t>षा</a:t>
            </a:r>
            <a:r>
              <a:rPr altLang="en-IN" lang="en-IN"/>
              <a:t>त्मक</a:t>
            </a:r>
            <a:r>
              <a:rPr altLang="en-US" lang="en-IN"/>
              <a:t> किंवा स्वरूप</a:t>
            </a:r>
            <a:r>
              <a:rPr altLang="en-US" lang="en-IN"/>
              <a:t>प्रधान</a:t>
            </a:r>
            <a:r>
              <a:rPr altLang="en-US" lang="en-US"/>
              <a:t> </a:t>
            </a:r>
            <a:r>
              <a:rPr altLang="en-US" lang="en-US"/>
              <a:t>संप्रदाय</a:t>
            </a:r>
            <a:r>
              <a:rPr altLang="en-US" lang="en-US"/>
              <a:t> प्रवाह</a:t>
            </a:r>
            <a:r>
              <a:rPr altLang="en-US" lang="en-US"/>
              <a:t> आणि दुसरा</a:t>
            </a:r>
            <a:r>
              <a:rPr altLang="en-IN" lang="en-US"/>
              <a:t> </a:t>
            </a:r>
            <a:endParaRPr lang="en-IN"/>
          </a:p>
          <a:p>
            <a:pPr indent="0" marL="0">
              <a:buNone/>
            </a:pP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IN"/>
              <a:t>संश्लेषणत्म</a:t>
            </a:r>
            <a:r>
              <a:rPr altLang="en-US" lang="en-IN"/>
              <a:t>क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US" lang="en-IN"/>
              <a:t>किंवा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IN"/>
              <a:t>समन्व</a:t>
            </a:r>
            <a:r>
              <a:rPr altLang="en-IN" lang="en-IN"/>
              <a:t>यात्मक</a:t>
            </a:r>
            <a:r>
              <a:rPr altLang="en-IN" lang="en-US"/>
              <a:t> </a:t>
            </a:r>
            <a:r>
              <a:rPr altLang="en-US" lang="en-US"/>
              <a:t>संप्रदाय</a:t>
            </a:r>
            <a:r>
              <a:rPr altLang="en-US" lang="en-US"/>
              <a:t> प्रवाह</a:t>
            </a:r>
            <a:r>
              <a:rPr altLang="en-US" lang="en-US"/>
              <a:t> असे म्हणतात</a:t>
            </a:r>
            <a:r>
              <a:rPr altLang="en-IN" lang="en-US"/>
              <a:t>.</a:t>
            </a:r>
            <a:r>
              <a:rPr altLang="en-IN" lang="en-US"/>
              <a:t> </a:t>
            </a:r>
            <a:r>
              <a:rPr altLang="en-IN" lang="en-IN"/>
              <a:t>विशे</a:t>
            </a:r>
            <a:r>
              <a:rPr altLang="en-IN" lang="en-US"/>
              <a:t>षा</a:t>
            </a:r>
            <a:r>
              <a:rPr altLang="en-IN" lang="en-IN"/>
              <a:t>त्मक</a:t>
            </a:r>
            <a:r>
              <a:rPr altLang="en-US" lang="en-IN"/>
              <a:t> संप्रदाय म्हणजे</a:t>
            </a:r>
            <a:r>
              <a:rPr altLang="en-US" lang="en-US"/>
              <a:t> सामाजिक संबंधाच्या विशेष </a:t>
            </a:r>
            <a:r>
              <a:rPr altLang="en-US" lang="en-IN"/>
              <a:t>स्वरूपाचा</a:t>
            </a:r>
            <a:r>
              <a:rPr altLang="en-US" lang="en-US"/>
              <a:t> </a:t>
            </a:r>
            <a:r>
              <a:rPr altLang="en-US" lang="en-US"/>
              <a:t>अभ्यास</a:t>
            </a:r>
            <a:r>
              <a:rPr altLang="en-US" lang="en-US"/>
              <a:t> करण्याचा प्रयत्न</a:t>
            </a:r>
            <a:r>
              <a:rPr altLang="en-US" lang="en-US"/>
              <a:t> या संप्रदायात केला जातो</a:t>
            </a:r>
            <a:r>
              <a:rPr altLang="en-US" lang="en-US"/>
              <a:t> त्यास </a:t>
            </a:r>
            <a:r>
              <a:rPr altLang="en-IN" lang="en-IN"/>
              <a:t>विशे</a:t>
            </a:r>
            <a:r>
              <a:rPr altLang="en-IN" lang="en-US"/>
              <a:t>षा</a:t>
            </a:r>
            <a:r>
              <a:rPr altLang="en-IN" lang="en-IN"/>
              <a:t>त्मक</a:t>
            </a:r>
            <a:r>
              <a:rPr altLang="en-US" lang="en-IN"/>
              <a:t> किंवा स्वरूप प्रधान संप्रदाय असे म्हणतात</a:t>
            </a:r>
            <a:r>
              <a:rPr altLang="en-IN" lang="en-US"/>
              <a:t>.</a:t>
            </a:r>
            <a:r>
              <a:rPr altLang="en-IN" lang="en-US"/>
              <a:t> </a:t>
            </a:r>
            <a:endParaRPr lang="en-IN"/>
          </a:p>
          <a:p>
            <a:pPr indent="0" marL="0">
              <a:buNone/>
            </a:pP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IN"/>
              <a:t>तर</a:t>
            </a:r>
            <a:r>
              <a:rPr altLang="en-US" lang="en-US"/>
              <a:t> </a:t>
            </a:r>
            <a:r>
              <a:rPr altLang="en-US" lang="en-IN"/>
              <a:t>समन्वयात्मक संप्रदाय म्हणजे</a:t>
            </a:r>
            <a:r>
              <a:rPr altLang="en-US" lang="en-US"/>
              <a:t> </a:t>
            </a:r>
            <a:r>
              <a:rPr altLang="en-US" lang="en-IN"/>
              <a:t>सर्वसमावेशक विचार करून</a:t>
            </a:r>
            <a:r>
              <a:rPr altLang="en-US" lang="en-US"/>
              <a:t> समाजाच्या सर्वांगीण बाजूचा अभ्यास </a:t>
            </a:r>
            <a:r>
              <a:rPr altLang="en-US" lang="en-IN"/>
              <a:t>करण्याचा प्रयत्न</a:t>
            </a:r>
            <a:r>
              <a:rPr altLang="en-US" lang="en-US"/>
              <a:t> करणारे संप्रदाय म्हणजे</a:t>
            </a:r>
            <a:r>
              <a:rPr altLang="en-US" lang="en-US"/>
              <a:t> समन्वयात्मक संप्रदाय </a:t>
            </a:r>
            <a:r>
              <a:rPr altLang="en-US" lang="en-IN"/>
              <a:t>होय</a:t>
            </a:r>
            <a:r>
              <a:rPr altLang="en-IN" lang="en-US"/>
              <a:t>.</a:t>
            </a:r>
            <a:r>
              <a:rPr altLang="en-US" lang="en-US"/>
              <a:t> </a:t>
            </a:r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"/>
          <p:cNvSpPr>
            <a:spLocks noGrp="1"/>
          </p:cNvSpPr>
          <p:nvPr>
            <p:ph type="title"/>
          </p:nvPr>
        </p:nvSpPr>
        <p:spPr>
          <a:xfrm>
            <a:off x="1595790" y="269881"/>
            <a:ext cx="6919559" cy="1420808"/>
          </a:xfrm>
          <a:solidFill>
            <a:srgbClr val="92D04F"/>
          </a:solidFill>
        </p:spPr>
        <p:txBody>
          <a:bodyPr/>
          <a:p>
            <a:r>
              <a:rPr altLang="en-IN" lang="en-IN"/>
              <a:t>विशे</a:t>
            </a:r>
            <a:r>
              <a:rPr altLang="en-IN" lang="en-US"/>
              <a:t>षा</a:t>
            </a:r>
            <a:r>
              <a:rPr altLang="en-IN" lang="en-IN"/>
              <a:t>त्मक</a:t>
            </a:r>
            <a:r>
              <a:rPr altLang="en-IN" lang="en-US"/>
              <a:t> </a:t>
            </a:r>
            <a:r>
              <a:rPr lang="en-US">
                <a:solidFill>
                  <a:srgbClr val="36363D"/>
                </a:solidFill>
              </a:rPr>
              <a:t>किंवा स्वरूपप्रधान संप्रदाय</a:t>
            </a:r>
            <a:endParaRPr lang="en-US">
              <a:solidFill>
                <a:srgbClr val="36363D"/>
              </a:solidFill>
            </a:endParaRPr>
          </a:p>
        </p:txBody>
      </p:sp>
      <p:sp>
        <p:nvSpPr>
          <p:cNvPr id="1048607" name=""/>
          <p:cNvSpPr>
            <a:spLocks noGrp="1"/>
          </p:cNvSpPr>
          <p:nvPr>
            <p:ph idx="1"/>
          </p:nvPr>
        </p:nvSpPr>
        <p:spPr>
          <a:xfrm>
            <a:off x="1543742" y="1690689"/>
            <a:ext cx="6971608" cy="4394631"/>
          </a:xfrm>
          <a:solidFill>
            <a:srgbClr val="FFE100"/>
          </a:solidFill>
        </p:spPr>
        <p:txBody>
          <a:bodyPr>
            <a:normAutofit fontScale="82143" lnSpcReduction="20000"/>
          </a:bodyPr>
          <a:p>
            <a:pPr indent="0" marL="0">
              <a:buNone/>
            </a:pPr>
            <a:r>
              <a:rPr lang="en-US"/>
              <a:t>समाजशास्त्र</a:t>
            </a:r>
            <a:r>
              <a:rPr lang="en-US"/>
              <a:t> </a:t>
            </a:r>
            <a:r>
              <a:rPr lang="en-US"/>
              <a:t>ह</a:t>
            </a:r>
            <a:r>
              <a:rPr lang="en-US"/>
              <a:t>े</a:t>
            </a:r>
            <a:r>
              <a:rPr lang="en-US"/>
              <a:t> </a:t>
            </a:r>
            <a:r>
              <a:rPr lang="en-US"/>
              <a:t>एक</a:t>
            </a:r>
            <a:r>
              <a:rPr lang="en-US"/>
              <a:t> विशेष</a:t>
            </a:r>
            <a:r>
              <a:rPr lang="en-US"/>
              <a:t> विज्ञान</a:t>
            </a:r>
            <a:r>
              <a:rPr lang="en-US"/>
              <a:t> असावे</a:t>
            </a:r>
            <a:r>
              <a:rPr lang="en-US"/>
              <a:t> असा</a:t>
            </a:r>
            <a:r>
              <a:rPr lang="en-US"/>
              <a:t> स्वरूप</a:t>
            </a:r>
            <a:r>
              <a:rPr lang="en-US"/>
              <a:t>प्रधान</a:t>
            </a:r>
            <a:r>
              <a:rPr lang="en-US"/>
              <a:t> किंवा</a:t>
            </a:r>
            <a:r>
              <a:rPr lang="en-US"/>
              <a:t> </a:t>
            </a:r>
            <a:r>
              <a:rPr altLang="en-IN" lang="en-IN"/>
              <a:t>विशे</a:t>
            </a:r>
            <a:r>
              <a:rPr altLang="en-IN" lang="en-US"/>
              <a:t>षा</a:t>
            </a:r>
            <a:r>
              <a:rPr altLang="en-IN" lang="en-IN"/>
              <a:t>त्मक</a:t>
            </a:r>
            <a:r>
              <a:rPr altLang="en-IN" lang="en-US"/>
              <a:t> </a:t>
            </a:r>
            <a:r>
              <a:rPr lang="en-US"/>
              <a:t>संप्रदायाचा</a:t>
            </a:r>
            <a:r>
              <a:rPr lang="en-US"/>
              <a:t> आग्रह</a:t>
            </a:r>
            <a:r>
              <a:rPr lang="en-US"/>
              <a:t> आहे</a:t>
            </a:r>
            <a:r>
              <a:rPr lang="en-US"/>
              <a:t> म्हणून</a:t>
            </a:r>
            <a:r>
              <a:rPr lang="en-US"/>
              <a:t> यास</a:t>
            </a:r>
            <a:r>
              <a:rPr lang="en-US"/>
              <a:t> </a:t>
            </a:r>
            <a:r>
              <a:rPr altLang="en-IN" lang="en-IN"/>
              <a:t>विशे</a:t>
            </a:r>
            <a:r>
              <a:rPr altLang="en-IN" lang="en-US"/>
              <a:t>षा</a:t>
            </a:r>
            <a:r>
              <a:rPr altLang="en-IN" lang="en-IN"/>
              <a:t>त्मक</a:t>
            </a:r>
            <a:r>
              <a:rPr altLang="en-IN" lang="en-US"/>
              <a:t> </a:t>
            </a:r>
            <a:r>
              <a:rPr lang="en-US"/>
              <a:t>संप्रदाय</a:t>
            </a:r>
            <a:r>
              <a:rPr lang="en-US"/>
              <a:t> असे</a:t>
            </a:r>
            <a:r>
              <a:rPr lang="en-US"/>
              <a:t> म्हणतात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 जॉर्ज</a:t>
            </a:r>
            <a:r>
              <a:rPr lang="en-US"/>
              <a:t> सिमें</a:t>
            </a:r>
            <a:r>
              <a:rPr lang="en-US"/>
              <a:t>ल</a:t>
            </a:r>
            <a:r>
              <a:rPr lang="en-US"/>
              <a:t>,</a:t>
            </a:r>
            <a:r>
              <a:rPr lang="en-US"/>
              <a:t> वीरकांत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फर्डिनंड</a:t>
            </a:r>
            <a:r>
              <a:rPr lang="en-US"/>
              <a:t> टोनी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व</a:t>
            </a:r>
            <a:r>
              <a:rPr lang="en-US"/>
              <a:t>ा</a:t>
            </a:r>
            <a:r>
              <a:rPr lang="en-US"/>
              <a:t>न </a:t>
            </a:r>
            <a:r>
              <a:rPr lang="en-US"/>
              <a:t>वीज</a:t>
            </a:r>
            <a:r>
              <a:rPr lang="en-US"/>
              <a:t> आणि</a:t>
            </a:r>
            <a:r>
              <a:rPr lang="en-US"/>
              <a:t> </a:t>
            </a:r>
            <a:r>
              <a:rPr lang="en-US"/>
              <a:t>मॅक्स</a:t>
            </a:r>
            <a:r>
              <a:rPr lang="en-US"/>
              <a:t> वेबर</a:t>
            </a:r>
            <a:r>
              <a:rPr lang="en-US"/>
              <a:t> हे</a:t>
            </a:r>
            <a:r>
              <a:rPr lang="en-US"/>
              <a:t> स्वरूप</a:t>
            </a:r>
            <a:r>
              <a:rPr lang="en-US"/>
              <a:t>प्रधान</a:t>
            </a:r>
            <a:r>
              <a:rPr lang="en-US"/>
              <a:t> संप्रदायाचे</a:t>
            </a:r>
            <a:r>
              <a:rPr lang="en-US"/>
              <a:t> प्रवर्तक</a:t>
            </a:r>
            <a:r>
              <a:rPr lang="en-US"/>
              <a:t> आहेत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lang="en-US"/>
              <a:t>1</a:t>
            </a:r>
            <a:r>
              <a:rPr lang="en-US"/>
              <a:t>)</a:t>
            </a:r>
            <a:r>
              <a:rPr b="1" lang="en-US"/>
              <a:t> जॉर्ज</a:t>
            </a:r>
            <a:r>
              <a:rPr b="1" lang="en-US"/>
              <a:t> सिमें</a:t>
            </a:r>
            <a:r>
              <a:rPr b="1" lang="en-US"/>
              <a:t>ल</a:t>
            </a:r>
            <a:r>
              <a:rPr b="1" lang="en-US"/>
              <a:t> </a:t>
            </a:r>
            <a:r>
              <a:rPr b="1" lang="en-US"/>
              <a:t>-</a:t>
            </a:r>
            <a:r>
              <a:rPr b="1" lang="en-US"/>
              <a:t> </a:t>
            </a:r>
            <a:endParaRPr b="1"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समाजशास्त्र</a:t>
            </a:r>
            <a:r>
              <a:rPr lang="en-US"/>
              <a:t> सामाजिक</a:t>
            </a:r>
            <a:r>
              <a:rPr lang="en-US"/>
              <a:t> संबंधां</a:t>
            </a:r>
            <a:r>
              <a:rPr lang="en-US"/>
              <a:t>च्या</a:t>
            </a:r>
            <a:r>
              <a:rPr lang="en-US"/>
              <a:t> </a:t>
            </a:r>
            <a:r>
              <a:rPr lang="en-US"/>
              <a:t>रूपांचा</a:t>
            </a:r>
            <a:r>
              <a:rPr lang="en-US"/>
              <a:t> किंवा</a:t>
            </a:r>
            <a:r>
              <a:rPr lang="en-US"/>
              <a:t> स्वरूपाचा</a:t>
            </a:r>
            <a:r>
              <a:rPr lang="en-US"/>
              <a:t> </a:t>
            </a:r>
            <a:r>
              <a:rPr lang="en-US"/>
              <a:t>अभ्यास</a:t>
            </a:r>
            <a:r>
              <a:rPr lang="en-US"/>
              <a:t> करावा</a:t>
            </a:r>
            <a:r>
              <a:rPr lang="en-US"/>
              <a:t>.</a:t>
            </a:r>
            <a:r>
              <a:rPr lang="en-US"/>
              <a:t> त्यासंबंधातील</a:t>
            </a:r>
            <a:r>
              <a:rPr lang="en-US"/>
              <a:t> आशियाचा अभ्यास</a:t>
            </a:r>
            <a:r>
              <a:rPr lang="en-US"/>
              <a:t> करायची</a:t>
            </a:r>
            <a:r>
              <a:rPr lang="en-US"/>
              <a:t> गरज नाही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b="1" lang="en-US"/>
              <a:t>2</a:t>
            </a:r>
            <a:r>
              <a:rPr b="1" lang="en-US"/>
              <a:t>)</a:t>
            </a:r>
            <a:r>
              <a:rPr b="1" lang="en-US"/>
              <a:t> </a:t>
            </a:r>
            <a:r>
              <a:rPr b="1" lang="en-US"/>
              <a:t>वीर कांत</a:t>
            </a:r>
            <a:r>
              <a:rPr b="1" lang="en-US"/>
              <a:t>-</a:t>
            </a:r>
            <a:r>
              <a:rPr b="1" lang="en-US"/>
              <a:t> </a:t>
            </a:r>
            <a:endParaRPr b="1"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प्रेम</a:t>
            </a:r>
            <a:r>
              <a:rPr lang="en-US"/>
              <a:t>,</a:t>
            </a:r>
            <a:r>
              <a:rPr lang="en-US"/>
              <a:t> द्वेष</a:t>
            </a:r>
            <a:r>
              <a:rPr lang="en-US"/>
              <a:t>,</a:t>
            </a:r>
            <a:r>
              <a:rPr lang="en-US"/>
              <a:t>आदर</a:t>
            </a:r>
            <a:r>
              <a:rPr lang="en-US"/>
              <a:t>,</a:t>
            </a:r>
            <a:r>
              <a:rPr lang="en-US"/>
              <a:t> सहकार्य</a:t>
            </a:r>
            <a:r>
              <a:rPr lang="en-US"/>
              <a:t>,</a:t>
            </a:r>
            <a:r>
              <a:rPr lang="en-US"/>
              <a:t> इत्यादी सामाजिक संबंधाच्या</a:t>
            </a:r>
            <a:r>
              <a:rPr lang="en-US"/>
              <a:t> मानसिक</a:t>
            </a:r>
            <a:r>
              <a:rPr lang="en-US"/>
              <a:t> बाजूचा</a:t>
            </a:r>
            <a:r>
              <a:rPr lang="en-US"/>
              <a:t> समाजशास्त्रात अभ्यास करावा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ASUS_Z010D</dc:creator>
  <dcterms:created xsi:type="dcterms:W3CDTF">2015-05-05T01:30:45Z</dcterms:created>
  <dcterms:modified xsi:type="dcterms:W3CDTF">2020-08-02T11:47:27Z</dcterms:modified>
</cp:coreProperties>
</file>